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1" r:id="rId1"/>
  </p:sldMasterIdLst>
  <p:notesMasterIdLst>
    <p:notesMasterId r:id="rId17"/>
  </p:notesMasterIdLst>
  <p:handoutMasterIdLst>
    <p:handoutMasterId r:id="rId18"/>
  </p:handoutMasterIdLst>
  <p:sldIdLst>
    <p:sldId id="3806" r:id="rId2"/>
    <p:sldId id="3809" r:id="rId3"/>
    <p:sldId id="3963" r:id="rId4"/>
    <p:sldId id="3979" r:id="rId5"/>
    <p:sldId id="3980" r:id="rId6"/>
    <p:sldId id="3969" r:id="rId7"/>
    <p:sldId id="3981" r:id="rId8"/>
    <p:sldId id="3810" r:id="rId9"/>
    <p:sldId id="3974" r:id="rId10"/>
    <p:sldId id="3907" r:id="rId11"/>
    <p:sldId id="3966" r:id="rId12"/>
    <p:sldId id="3967" r:id="rId13"/>
    <p:sldId id="3978" r:id="rId14"/>
    <p:sldId id="3975" r:id="rId15"/>
    <p:sldId id="3982" r:id="rId16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oFo Sans" panose="020B0604020202020204" charset="0"/>
      <p:regular r:id="rId23"/>
      <p:bold r:id="rId24"/>
      <p:italic r:id="rId25"/>
      <p:boldItalic r:id="rId26"/>
    </p:embeddedFont>
    <p:embeddedFont>
      <p:font typeface="CoFo Sans Medium" panose="020B0604020202020204" charset="0"/>
      <p:regular r:id="rId27"/>
      <p:italic r:id="rId28"/>
    </p:embeddedFont>
    <p:embeddedFont>
      <p:font typeface="CoFo Sans Regular" panose="020B0604020202020204" charset="0"/>
      <p:regular r:id="rId29"/>
      <p:bold r:id="rId30"/>
      <p:italic r:id="rId3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ванова Юлия" initials="ИЮ" lastIdx="1" clrIdx="0">
    <p:extLst>
      <p:ext uri="{19B8F6BF-5375-455C-9EA6-DF929625EA0E}">
        <p15:presenceInfo xmlns:p15="http://schemas.microsoft.com/office/powerpoint/2012/main" userId="S-1-5-21-1701381398-1125909616-1447102860-4191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DFF"/>
    <a:srgbClr val="1789FF"/>
    <a:srgbClr val="007CFA"/>
    <a:srgbClr val="017DFB"/>
    <a:srgbClr val="017AFB"/>
    <a:srgbClr val="007BFC"/>
    <a:srgbClr val="FFFFFF"/>
    <a:srgbClr val="000000"/>
    <a:srgbClr val="0088FF"/>
    <a:srgbClr val="1485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50" autoAdjust="0"/>
    <p:restoredTop sz="96327"/>
  </p:normalViewPr>
  <p:slideViewPr>
    <p:cSldViewPr snapToGrid="0">
      <p:cViewPr varScale="1">
        <p:scale>
          <a:sx n="53" d="100"/>
          <a:sy n="53" d="100"/>
        </p:scale>
        <p:origin x="1056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309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F4A9D6F-AB47-AB07-E895-F7BA3FC2BB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00E1E0C-7A0E-F26B-FF73-8648AA98AB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6F25F-CE35-BF4E-9112-FD74369585E3}" type="datetimeFigureOut">
              <a:rPr lang="ru-RU" smtClean="0"/>
              <a:t>25.03.2025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939A9E8-AD12-6E66-F211-F78F79C4C3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221121D-2233-CDBC-13EC-371D4D8BF1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E8802-8112-914B-8289-4DB73DC68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909265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08BFE-49C2-4000-B6AB-B9B738ADBCEF}" type="datetimeFigureOut">
              <a:rPr lang="ru-RU" smtClean="0"/>
              <a:t>25.03.2025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A8A5B-9BD1-4419-B5B0-7D99B5F48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995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A8A5B-9BD1-4419-B5B0-7D99B5F48B0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822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51572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511760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2162753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942626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15827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819374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1441170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4F00684-2B93-6FAF-AFBB-6C4178F66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838838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36F88EAA-2F71-C9BD-EB1B-EE1EC07AFF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0AEF17C-9D46-26AA-6281-8B6E28295A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9738769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9613511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031142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04500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226C78E-2C54-65E2-AA7C-C8420424E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ED422AF-51ED-F4F9-77B4-DC4A5D17E6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6DD635AE-E4C9-1421-AEC0-105E0F7E9C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2D14C0D0-89B6-6A74-6906-2C95D6DCE5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218645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5BCEC65A-DA46-02A7-99E8-5FEE4E9CC084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7F84A4A9-60FE-2520-7180-81F6F86FC23D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C1A8BE5-4743-31EC-A7F7-C66CAF24BF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521E529-2908-860A-4F78-10B77A8235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7851FE6-AAF4-2CEC-958A-2C1C48D0B3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12649327-9F79-37CE-47BC-F8BE069A7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52073569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AAE2923-0936-1C6B-FC22-EA847B5CE62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47EDBEE9-E665-9F53-BFA2-3CB2B0E9D6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71208C1-F287-29D9-E38A-616EDAE3D8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2219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3267244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833694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207150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2879018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5D9F142B-CAF7-6662-5360-96C637D802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9E70486-66A0-B91F-1DAB-C9F57973D96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40C20FA3-2AE4-08F4-837A-EF2587D0191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F2D1FA44-219B-B0DA-65EE-B824C9A6A9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CAB0E73E-3D2E-470F-24E4-3400487E59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0D28D880-2793-A667-53F3-42C9E661720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52019373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4896895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13918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7B7F7B2-7AFA-D467-F27A-A179684F0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</p:spTree>
    <p:extLst>
      <p:ext uri="{BB962C8B-B14F-4D97-AF65-F5344CB8AC3E}">
        <p14:creationId xmlns:p14="http://schemas.microsoft.com/office/powerpoint/2010/main" val="3882144057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5593227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1314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>
            <a:extLst>
              <a:ext uri="{FF2B5EF4-FFF2-40B4-BE49-F238E27FC236}">
                <a16:creationId xmlns:a16="http://schemas.microsoft.com/office/drawing/2014/main" id="{3E3C99E2-2743-FF36-A974-ADFCC472C8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E820513-7622-B1C2-9F7D-176750E832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B7F14D64-4F48-B26B-B217-61C840C8AE8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83E7BA5D-3730-5EDF-1722-E802C9BFD64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62201570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15586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1469064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731964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39615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BE04F432-3644-F25C-B133-14B38FB5F5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7C0633A7-BE1D-7457-8156-E93D805877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C722763B-F450-A9B7-5817-BA9B010E77A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7" name="Рисунок 2">
            <a:extLst>
              <a:ext uri="{FF2B5EF4-FFF2-40B4-BE49-F238E27FC236}">
                <a16:creationId xmlns:a16="http://schemas.microsoft.com/office/drawing/2014/main" id="{C550BA98-6C45-A984-DF93-0701B80BB2B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DC75003B-9654-D412-381D-0E0A439D54C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1AC741F4-4396-01D4-BE78-1EE1ED2074E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0" name="Рисунок 2">
            <a:extLst>
              <a:ext uri="{FF2B5EF4-FFF2-40B4-BE49-F238E27FC236}">
                <a16:creationId xmlns:a16="http://schemas.microsoft.com/office/drawing/2014/main" id="{D6306307-4055-9ECE-843D-14177C66E41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AAD2D874-472D-7B11-2326-B7282BB5905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2146260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054496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0640456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484524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37226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886230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17883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>
            <a:extLst>
              <a:ext uri="{FF2B5EF4-FFF2-40B4-BE49-F238E27FC236}">
                <a16:creationId xmlns:a16="http://schemas.microsoft.com/office/drawing/2014/main" id="{BDE53FE7-D931-4034-6365-F8B340C8CC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F031D93F-20D1-0906-9EDF-040A8F29B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54651206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7097B5F9-E5D2-1116-D5D5-D52DFB2AF7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025525757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00A7E657-2A75-45F4-98CD-A023A869BA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81906061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7036173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469239241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40489898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FC36DBE-14A6-70EC-7F77-AF51FB2A88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10470544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401402E6-13F1-A2E9-CF0A-19B7F11FF3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1919535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29874664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30732924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73238549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58691507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AE59D84B-21BC-2F5C-C2C7-6E340C50BA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44AD7558-9074-2F4B-F4FE-5D8B0833416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2796F1ED-7E74-2960-6605-BA2F0B3F7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249254244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CC1F799-C05C-E25E-C743-ABA02A3290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CEE7232-80F1-6FFE-FC0D-F1B58043B4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2B75CADA-A515-185A-A236-D2C44D0DA1F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C0DF9BE4-8E40-6C77-8228-BC2CF2E35E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42602299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68983728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57572066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551555751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246382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80765620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0478DC82-ACEB-E80E-39F4-B4AB77DAA6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BABEE836-BA1D-2180-9AE6-859EED6F2A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E128ECF-E1D8-04ED-F93C-1C8EAF59D4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18769269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73815295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093732887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18756437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82781640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4B42D62A-720D-6CDF-A19D-4B3FCF94B4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19A5918B-EC5E-4897-0BEF-324D5FD0F09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BE6C37F6-E570-859D-20D3-8DBE6527EE4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838C3528-E342-FC72-408A-5CDF585409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1A342409-4246-B387-9324-8DD0528197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9990A71B-6F07-292F-92CB-88DB7EDF07B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38868462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32845387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811274720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039741007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50826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416629DB-67B6-3CA2-09DE-6039FE3231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18563224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1F64AD3-13AA-9037-C520-5083D37A03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957AD7C-61E5-CB25-5C25-2F43B0F1A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568B4D7D-F3EC-EBA6-08FA-4D9DBF5F27A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10A685E-A663-67BE-6B10-A5BB17B357D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05588626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12269866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61798684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0917422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553535761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9EBBB54C-2646-6D5C-76D9-BC1C7DD8AFB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F91FC4B-6A8C-B092-8DC6-60C1250BF1D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30E9D3A7-B657-537D-BB13-FCEDCF9243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2400AB1C-CFFE-766E-7389-2AAE1EBEE35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A197C71E-F699-B5FA-FF9D-B6AE9FAA80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593DB8A8-5FBE-7EB8-B420-76B9D156C37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7C25C0-AFC3-51EC-FE75-27C5B10E04E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F3E8AB22-981A-C1C1-D581-DDE99B4E2E8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947407965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843567564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54060380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09460342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812418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63791916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145050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2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D1F864E-6E13-C812-9DCC-A52E7B054A53}"/>
              </a:ext>
            </a:extLst>
          </p:cNvPr>
          <p:cNvPicPr>
            <a:picLocks/>
          </p:cNvPicPr>
          <p:nvPr userDrawn="1"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CBF6884-BCFF-81E7-E3A8-1C4524D043CE}"/>
              </a:ext>
            </a:extLst>
          </p:cNvPr>
          <p:cNvPicPr>
            <a:picLocks noChangeAspect="1"/>
          </p:cNvPicPr>
          <p:nvPr userDrawn="1"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5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741" r:id="rId3"/>
    <p:sldLayoutId id="2147483750" r:id="rId4"/>
    <p:sldLayoutId id="2147483672" r:id="rId5"/>
    <p:sldLayoutId id="2147483742" r:id="rId6"/>
    <p:sldLayoutId id="2147483746" r:id="rId7"/>
    <p:sldLayoutId id="2147483701" r:id="rId8"/>
    <p:sldLayoutId id="2147483744" r:id="rId9"/>
    <p:sldLayoutId id="2147483749" r:id="rId10"/>
    <p:sldLayoutId id="2147483676" r:id="rId11"/>
    <p:sldLayoutId id="2147483681" r:id="rId12"/>
    <p:sldLayoutId id="2147483688" r:id="rId13"/>
    <p:sldLayoutId id="2147483683" r:id="rId14"/>
    <p:sldLayoutId id="2147483689" r:id="rId15"/>
    <p:sldLayoutId id="2147483702" r:id="rId16"/>
    <p:sldLayoutId id="2147483703" r:id="rId17"/>
    <p:sldLayoutId id="2147483677" r:id="rId18"/>
    <p:sldLayoutId id="2147483690" r:id="rId19"/>
    <p:sldLayoutId id="2147483684" r:id="rId20"/>
    <p:sldLayoutId id="2147483691" r:id="rId21"/>
    <p:sldLayoutId id="2147483704" r:id="rId22"/>
    <p:sldLayoutId id="2147483680" r:id="rId23"/>
    <p:sldLayoutId id="2147483692" r:id="rId24"/>
    <p:sldLayoutId id="2147483685" r:id="rId25"/>
    <p:sldLayoutId id="2147483693" r:id="rId26"/>
    <p:sldLayoutId id="2147483705" r:id="rId27"/>
    <p:sldLayoutId id="2147483682" r:id="rId28"/>
    <p:sldLayoutId id="2147483694" r:id="rId29"/>
    <p:sldLayoutId id="2147483686" r:id="rId30"/>
    <p:sldLayoutId id="2147483695" r:id="rId31"/>
    <p:sldLayoutId id="2147483706" r:id="rId32"/>
    <p:sldLayoutId id="2147483679" r:id="rId33"/>
    <p:sldLayoutId id="2147483697" r:id="rId34"/>
    <p:sldLayoutId id="2147483696" r:id="rId35"/>
    <p:sldLayoutId id="2147483698" r:id="rId36"/>
    <p:sldLayoutId id="2147483707" r:id="rId37"/>
    <p:sldLayoutId id="2147483678" r:id="rId38"/>
    <p:sldLayoutId id="2147483699" r:id="rId39"/>
    <p:sldLayoutId id="2147483687" r:id="rId40"/>
    <p:sldLayoutId id="2147483700" r:id="rId41"/>
    <p:sldLayoutId id="2147483751" r:id="rId42"/>
    <p:sldLayoutId id="2147483708" r:id="rId43"/>
    <p:sldLayoutId id="2147483743" r:id="rId44"/>
    <p:sldLayoutId id="2147483747" r:id="rId45"/>
    <p:sldLayoutId id="2147483709" r:id="rId46"/>
    <p:sldLayoutId id="2147483745" r:id="rId47"/>
    <p:sldLayoutId id="2147483748" r:id="rId48"/>
    <p:sldLayoutId id="2147483710" r:id="rId49"/>
    <p:sldLayoutId id="2147483711" r:id="rId50"/>
    <p:sldLayoutId id="2147483712" r:id="rId51"/>
    <p:sldLayoutId id="2147483714" r:id="rId52"/>
    <p:sldLayoutId id="2147483713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1" r:id="rId59"/>
    <p:sldLayoutId id="2147483720" r:id="rId60"/>
    <p:sldLayoutId id="2147483722" r:id="rId61"/>
    <p:sldLayoutId id="2147483723" r:id="rId62"/>
    <p:sldLayoutId id="2147483724" r:id="rId63"/>
    <p:sldLayoutId id="2147483725" r:id="rId64"/>
    <p:sldLayoutId id="2147483726" r:id="rId65"/>
    <p:sldLayoutId id="2147483727" r:id="rId66"/>
    <p:sldLayoutId id="2147483728" r:id="rId67"/>
    <p:sldLayoutId id="2147483729" r:id="rId68"/>
    <p:sldLayoutId id="2147483731" r:id="rId69"/>
    <p:sldLayoutId id="2147483730" r:id="rId70"/>
    <p:sldLayoutId id="2147483732" r:id="rId71"/>
    <p:sldLayoutId id="2147483733" r:id="rId72"/>
    <p:sldLayoutId id="2147483734" r:id="rId73"/>
    <p:sldLayoutId id="2147483735" r:id="rId74"/>
    <p:sldLayoutId id="2147483736" r:id="rId75"/>
    <p:sldLayoutId id="2147483737" r:id="rId76"/>
    <p:sldLayoutId id="2147483738" r:id="rId77"/>
    <p:sldLayoutId id="2147483739" r:id="rId78"/>
    <p:sldLayoutId id="2147483740" r:id="rId79"/>
  </p:sldLayoutIdLst>
  <p:transition spd="med"/>
  <p:txStyles>
    <p:titleStyle>
      <a:lvl1pPr marL="0" marR="0" indent="0" algn="l" defTabSz="412771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1pPr>
      <a:lvl2pPr marL="0" marR="0" indent="11430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2pPr>
      <a:lvl3pPr marL="0" marR="0" indent="228611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3pPr>
      <a:lvl4pPr marL="0" marR="0" indent="342917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4pPr>
      <a:lvl5pPr marL="0" marR="0" indent="457223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5pPr>
      <a:lvl6pPr marL="0" marR="0" indent="571529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6pPr>
      <a:lvl7pPr marL="0" marR="0" indent="685834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7pPr>
      <a:lvl8pPr marL="0" marR="0" indent="800140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8pPr>
      <a:lvl9pPr marL="0" marR="0" indent="91444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9pPr>
    </p:titleStyle>
    <p:bodyStyle>
      <a:lvl1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1pPr>
      <a:lvl2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2pPr>
      <a:lvl3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3pPr>
      <a:lvl4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4pPr>
      <a:lvl5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5pPr>
      <a:lvl6pPr marL="1905095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6pPr>
      <a:lvl7pPr marL="2222611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7pPr>
      <a:lvl8pPr marL="2540127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8pPr>
      <a:lvl9pPr marL="2857643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9pPr>
    </p:bodyStyle>
    <p:otherStyle>
      <a:lvl1pPr marL="0" marR="0" indent="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1pPr>
      <a:lvl2pPr marL="0" marR="0" indent="11430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2pPr>
      <a:lvl3pPr marL="0" marR="0" indent="228611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3pPr>
      <a:lvl4pPr marL="0" marR="0" indent="342917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4pPr>
      <a:lvl5pPr marL="0" marR="0" indent="457223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5pPr>
      <a:lvl6pPr marL="0" marR="0" indent="571529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6pPr>
      <a:lvl7pPr marL="0" marR="0" indent="685834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7pPr>
      <a:lvl8pPr marL="0" marR="0" indent="80014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8pPr>
      <a:lvl9pPr marL="0" marR="0" indent="91444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9pPr>
    </p:otherStyle>
  </p:txStyles>
  <p:extLst>
    <p:ext uri="{27BBF7A9-308A-43DC-89C8-2F10F3537804}">
      <p15:sldGuideLst xmlns:p15="http://schemas.microsoft.com/office/powerpoint/2012/main">
        <p15:guide id="15" pos="279">
          <p15:clr>
            <a:srgbClr val="F26B43"/>
          </p15:clr>
        </p15:guide>
        <p15:guide id="16" pos="7401">
          <p15:clr>
            <a:srgbClr val="F26B43"/>
          </p15:clr>
        </p15:guide>
        <p15:guide id="17" orient="horz" pos="4042">
          <p15:clr>
            <a:srgbClr val="F26B43"/>
          </p15:clr>
        </p15:guide>
        <p15:guide id="18" orient="horz" pos="278">
          <p15:clr>
            <a:srgbClr val="F26B43"/>
          </p15:clr>
        </p15:guide>
        <p15:guide id="19" orient="horz" pos="686">
          <p15:clr>
            <a:srgbClr val="F26B43"/>
          </p15:clr>
        </p15:guide>
        <p15:guide id="20" orient="horz" pos="3634">
          <p15:clr>
            <a:srgbClr val="F26B43"/>
          </p15:clr>
        </p15:guide>
        <p15:guide id="21" pos="3772">
          <p15:clr>
            <a:srgbClr val="F26B43"/>
          </p15:clr>
        </p15:guide>
        <p15:guide id="22" pos="3908">
          <p15:clr>
            <a:srgbClr val="F26B43"/>
          </p15:clr>
        </p15:guide>
        <p15:guide id="23" pos="4384">
          <p15:clr>
            <a:srgbClr val="F26B43"/>
          </p15:clr>
        </p15:guide>
        <p15:guide id="24" pos="3296">
          <p15:clr>
            <a:srgbClr val="F26B43"/>
          </p15:clr>
        </p15:guide>
        <p15:guide id="25" pos="3160">
          <p15:clr>
            <a:srgbClr val="F26B43"/>
          </p15:clr>
        </p15:guide>
        <p15:guide id="26" pos="4520">
          <p15:clr>
            <a:srgbClr val="F26B43"/>
          </p15:clr>
        </p15:guide>
        <p15:guide id="27" pos="4974">
          <p15:clr>
            <a:srgbClr val="F26B43"/>
          </p15:clr>
        </p15:guide>
        <p15:guide id="28" pos="5110">
          <p15:clr>
            <a:srgbClr val="F26B43"/>
          </p15:clr>
        </p15:guide>
        <p15:guide id="29" pos="2706">
          <p15:clr>
            <a:srgbClr val="F26B43"/>
          </p15:clr>
        </p15:guide>
        <p15:guide id="30" pos="2570">
          <p15:clr>
            <a:srgbClr val="F26B43"/>
          </p15:clr>
        </p15:guide>
        <p15:guide id="31" pos="2094">
          <p15:clr>
            <a:srgbClr val="F26B43"/>
          </p15:clr>
        </p15:guide>
        <p15:guide id="32" pos="1958">
          <p15:clr>
            <a:srgbClr val="F26B43"/>
          </p15:clr>
        </p15:guide>
        <p15:guide id="33" pos="5586">
          <p15:clr>
            <a:srgbClr val="F26B43"/>
          </p15:clr>
        </p15:guide>
        <p15:guide id="34" pos="5722">
          <p15:clr>
            <a:srgbClr val="F26B43"/>
          </p15:clr>
        </p15:guide>
        <p15:guide id="35" pos="6176">
          <p15:clr>
            <a:srgbClr val="F26B43"/>
          </p15:clr>
        </p15:guide>
        <p15:guide id="36" pos="6312">
          <p15:clr>
            <a:srgbClr val="F26B43"/>
          </p15:clr>
        </p15:guide>
        <p15:guide id="37" pos="6788">
          <p15:clr>
            <a:srgbClr val="F26B43"/>
          </p15:clr>
        </p15:guide>
        <p15:guide id="38" pos="6924">
          <p15:clr>
            <a:srgbClr val="F26B43"/>
          </p15:clr>
        </p15:guide>
        <p15:guide id="39" pos="1504">
          <p15:clr>
            <a:srgbClr val="F26B43"/>
          </p15:clr>
        </p15:guide>
        <p15:guide id="40" pos="1368">
          <p15:clr>
            <a:srgbClr val="F26B43"/>
          </p15:clr>
        </p15:guide>
        <p15:guide id="41" pos="892">
          <p15:clr>
            <a:srgbClr val="F26B43"/>
          </p15:clr>
        </p15:guide>
        <p15:guide id="42" pos="7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745A31D-F7E0-8118-55BF-8D30B43F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3" y="1584324"/>
            <a:ext cx="6618287" cy="3123142"/>
          </a:xfrm>
        </p:spPr>
        <p:txBody>
          <a:bodyPr>
            <a:normAutofit/>
          </a:bodyPr>
          <a:lstStyle/>
          <a:p>
            <a:r>
              <a:rPr lang="ru-RU" sz="5400" b="1" i="0" u="none" strike="noStrike" dirty="0">
                <a:solidFill>
                  <a:schemeClr val="tx1"/>
                </a:solidFill>
                <a:effectLst/>
                <a:latin typeface="+mj-lt"/>
              </a:rPr>
              <a:t>Кейс</a:t>
            </a:r>
            <a:r>
              <a:rPr lang="en-US" sz="5400" b="1" i="0" u="none" strike="noStrike" dirty="0">
                <a:solidFill>
                  <a:schemeClr val="tx1"/>
                </a:solidFill>
                <a:effectLst/>
                <a:latin typeface="+mj-lt"/>
              </a:rPr>
              <a:t>: «</a:t>
            </a:r>
            <a:r>
              <a:rPr lang="ru-RU" sz="5400" b="1" i="0" u="none" strike="noStrike" dirty="0">
                <a:solidFill>
                  <a:schemeClr val="tx1"/>
                </a:solidFill>
                <a:effectLst/>
                <a:latin typeface="+mj-lt"/>
              </a:rPr>
              <a:t>Прогнозирование рыночных цен на арматуру»</a:t>
            </a:r>
            <a:endParaRPr lang="ru-RU" sz="5400" b="1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39603AF-F396-45AA-B757-DA21372F1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3106400" cy="6856991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062A7AA-6A58-49A2-B640-9C2387F86AE9}"/>
              </a:ext>
            </a:extLst>
          </p:cNvPr>
          <p:cNvSpPr/>
          <p:nvPr/>
        </p:nvSpPr>
        <p:spPr>
          <a:xfrm>
            <a:off x="569912" y="388408"/>
            <a:ext cx="4281487" cy="5986992"/>
          </a:xfrm>
          <a:prstGeom prst="rect">
            <a:avLst/>
          </a:prstGeom>
          <a:solidFill>
            <a:srgbClr val="007CFA"/>
          </a:solidFill>
          <a:ln w="25400" cap="flat">
            <a:solidFill>
              <a:srgbClr val="007CFA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C5256F-C073-4B54-8CBC-F73D5FF9C9CA}"/>
              </a:ext>
            </a:extLst>
          </p:cNvPr>
          <p:cNvSpPr txBox="1"/>
          <p:nvPr/>
        </p:nvSpPr>
        <p:spPr>
          <a:xfrm>
            <a:off x="511438" y="962624"/>
            <a:ext cx="4398433" cy="2677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2800" b="1" dirty="0"/>
              <a:t>Интенсивный тренинг по программированию и машинному обучению. Прогнозирование рыночных цен на арматуру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33A2A6-3BF9-4023-86C9-1376CEAAC7EA}"/>
              </a:ext>
            </a:extLst>
          </p:cNvPr>
          <p:cNvSpPr txBox="1"/>
          <p:nvPr/>
        </p:nvSpPr>
        <p:spPr>
          <a:xfrm>
            <a:off x="569912" y="5311175"/>
            <a:ext cx="4398433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2000" dirty="0"/>
              <a:t>На базе ГБПОУ МО </a:t>
            </a:r>
          </a:p>
          <a:p>
            <a:r>
              <a:rPr lang="ru-RU" sz="2000" dirty="0"/>
              <a:t>"Физтех-колледж"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8B0F6EBB-836F-4533-A89C-6178A901C952}"/>
              </a:ext>
            </a:extLst>
          </p:cNvPr>
          <p:cNvSpPr/>
          <p:nvPr/>
        </p:nvSpPr>
        <p:spPr>
          <a:xfrm>
            <a:off x="9084733" y="5154012"/>
            <a:ext cx="4021667" cy="1109134"/>
          </a:xfrm>
          <a:prstGeom prst="roundRect">
            <a:avLst/>
          </a:prstGeom>
          <a:solidFill>
            <a:srgbClr val="007CFA"/>
          </a:solidFill>
          <a:ln w="25400" cap="flat">
            <a:solidFill>
              <a:srgbClr val="007CFA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36E40F-BE45-4AAE-A418-290DE32FBEF9}"/>
              </a:ext>
            </a:extLst>
          </p:cNvPr>
          <p:cNvSpPr txBox="1"/>
          <p:nvPr/>
        </p:nvSpPr>
        <p:spPr>
          <a:xfrm>
            <a:off x="9277879" y="5203453"/>
            <a:ext cx="4398433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5400" dirty="0"/>
              <a:t>самолет</a:t>
            </a:r>
          </a:p>
        </p:txBody>
      </p:sp>
    </p:spTree>
    <p:extLst>
      <p:ext uri="{BB962C8B-B14F-4D97-AF65-F5344CB8AC3E}">
        <p14:creationId xmlns:p14="http://schemas.microsoft.com/office/powerpoint/2010/main" val="274842253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800" y="441326"/>
            <a:ext cx="11302400" cy="647700"/>
          </a:xfrm>
        </p:spPr>
        <p:txBody>
          <a:bodyPr>
            <a:normAutofit/>
          </a:bodyPr>
          <a:lstStyle/>
          <a:p>
            <a:r>
              <a:rPr lang="ru-RU" sz="3600" dirty="0"/>
              <a:t>Просмотр автокорреляции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86357C-955A-4E93-BE5D-B6F84ABC6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04" y="1433212"/>
            <a:ext cx="8897592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5169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60F6F6F7-9111-4985-B812-FE332B606001}"/>
              </a:ext>
            </a:extLst>
          </p:cNvPr>
          <p:cNvSpPr/>
          <p:nvPr/>
        </p:nvSpPr>
        <p:spPr>
          <a:xfrm>
            <a:off x="518370" y="224366"/>
            <a:ext cx="5748867" cy="575734"/>
          </a:xfrm>
          <a:prstGeom prst="roundRect">
            <a:avLst/>
          </a:prstGeom>
          <a:solidFill>
            <a:srgbClr val="007D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779" y="294690"/>
            <a:ext cx="11302400" cy="647700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rgbClr val="FFFFFF"/>
                </a:solidFill>
              </a:rPr>
              <a:t>Сглаживание данных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710DDC-365A-40BC-A7B2-4212ED07D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625" y="1294068"/>
            <a:ext cx="8954750" cy="458216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23425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1A575AF-40E4-4F2E-98DD-3D72E3465ABF}"/>
              </a:ext>
            </a:extLst>
          </p:cNvPr>
          <p:cNvSpPr txBox="1"/>
          <p:nvPr/>
        </p:nvSpPr>
        <p:spPr>
          <a:xfrm>
            <a:off x="197223" y="226173"/>
            <a:ext cx="488277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ru-RU" sz="32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</a:rPr>
              <a:t>Предсказания моделей</a:t>
            </a:r>
            <a:endParaRPr lang="en-US" sz="3200" dirty="0">
              <a:solidFill>
                <a:schemeClr val="accent6"/>
              </a:solidFill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DB908858-EED8-46F9-B6DD-DCD5E0A205D5}"/>
              </a:ext>
            </a:extLst>
          </p:cNvPr>
          <p:cNvSpPr/>
          <p:nvPr/>
        </p:nvSpPr>
        <p:spPr>
          <a:xfrm>
            <a:off x="1693333" y="1259838"/>
            <a:ext cx="3386667" cy="65223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D963B4-81A4-40A9-9EF9-E6D0EFDF4BB2}"/>
              </a:ext>
            </a:extLst>
          </p:cNvPr>
          <p:cNvSpPr txBox="1"/>
          <p:nvPr/>
        </p:nvSpPr>
        <p:spPr>
          <a:xfrm>
            <a:off x="1693333" y="1218780"/>
            <a:ext cx="3386667" cy="6114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400" b="1" dirty="0">
                <a:solidFill>
                  <a:srgbClr val="007DFF"/>
                </a:solidFill>
                <a:sym typeface="CoFo Sans"/>
              </a:rPr>
              <a:t>Линейная регрессия</a:t>
            </a:r>
            <a:endParaRPr kumimoji="0" lang="ru-RU" sz="2400" b="1" i="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98022D63-16F7-4A73-98B7-2A747D5ACA4A}"/>
              </a:ext>
            </a:extLst>
          </p:cNvPr>
          <p:cNvSpPr/>
          <p:nvPr/>
        </p:nvSpPr>
        <p:spPr>
          <a:xfrm>
            <a:off x="8368456" y="1218780"/>
            <a:ext cx="1996796" cy="65223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A6B77D-9E48-4F9B-9DEC-6E13B2F50E70}"/>
              </a:ext>
            </a:extLst>
          </p:cNvPr>
          <p:cNvSpPr txBox="1"/>
          <p:nvPr/>
        </p:nvSpPr>
        <p:spPr>
          <a:xfrm>
            <a:off x="8897634" y="1177721"/>
            <a:ext cx="938440" cy="7130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000" b="1" dirty="0">
                <a:solidFill>
                  <a:srgbClr val="007DFF"/>
                </a:solidFill>
                <a:sym typeface="CoFo Sans"/>
              </a:rPr>
              <a:t>GRU</a:t>
            </a:r>
            <a:endParaRPr kumimoji="0" lang="ru-RU" sz="3000" b="1" i="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F4375BC-BA3F-4ACC-AABF-5F19418A3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00" y="2235243"/>
            <a:ext cx="5778540" cy="28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Заголовок 4">
            <a:extLst>
              <a:ext uri="{FF2B5EF4-FFF2-40B4-BE49-F238E27FC236}">
                <a16:creationId xmlns:a16="http://schemas.microsoft.com/office/drawing/2014/main" id="{4C1AC012-90B2-4E38-BB42-9B4D03F341A2}"/>
              </a:ext>
            </a:extLst>
          </p:cNvPr>
          <p:cNvSpPr txBox="1">
            <a:spLocks/>
          </p:cNvSpPr>
          <p:nvPr/>
        </p:nvSpPr>
        <p:spPr>
          <a:xfrm>
            <a:off x="42414" y="5243560"/>
            <a:ext cx="2139664" cy="4478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>
            <a:no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en-US" sz="2600" kern="0" dirty="0">
                <a:solidFill>
                  <a:srgbClr val="007DFF"/>
                </a:solidFill>
                <a:latin typeface="Menlo"/>
                <a:cs typeface="Times New Roman"/>
              </a:rPr>
              <a:t>R²: 0.81</a:t>
            </a:r>
          </a:p>
          <a:p>
            <a:pPr algn="ctr"/>
            <a:endParaRPr lang="en-US" sz="2600" dirty="0">
              <a:solidFill>
                <a:srgbClr val="007DFF"/>
              </a:solidFill>
            </a:endParaRPr>
          </a:p>
        </p:txBody>
      </p:sp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8490842C-99AC-40E9-8D52-3265538A2DE7}"/>
              </a:ext>
            </a:extLst>
          </p:cNvPr>
          <p:cNvSpPr txBox="1">
            <a:spLocks/>
          </p:cNvSpPr>
          <p:nvPr/>
        </p:nvSpPr>
        <p:spPr>
          <a:xfrm>
            <a:off x="1561950" y="5243574"/>
            <a:ext cx="2626844" cy="4478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>
            <a:no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en-US" sz="2600" kern="0" dirty="0">
                <a:solidFill>
                  <a:srgbClr val="007DFF"/>
                </a:solidFill>
                <a:latin typeface="Menlo"/>
                <a:cs typeface="Times New Roman"/>
              </a:rPr>
              <a:t>MAE: 3292.50</a:t>
            </a:r>
            <a:endParaRPr lang="ru-RU" sz="2600" dirty="0">
              <a:solidFill>
                <a:srgbClr val="007DFF"/>
              </a:solidFill>
            </a:endParaRPr>
          </a:p>
        </p:txBody>
      </p:sp>
      <p:sp>
        <p:nvSpPr>
          <p:cNvPr id="17" name="Заголовок 4">
            <a:extLst>
              <a:ext uri="{FF2B5EF4-FFF2-40B4-BE49-F238E27FC236}">
                <a16:creationId xmlns:a16="http://schemas.microsoft.com/office/drawing/2014/main" id="{B07A40B3-F488-49AE-A5EE-DD39E5790829}"/>
              </a:ext>
            </a:extLst>
          </p:cNvPr>
          <p:cNvSpPr txBox="1">
            <a:spLocks/>
          </p:cNvSpPr>
          <p:nvPr/>
        </p:nvSpPr>
        <p:spPr>
          <a:xfrm>
            <a:off x="3541726" y="5243574"/>
            <a:ext cx="3076548" cy="4478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>
            <a:no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en-US" sz="2600" kern="0" dirty="0">
                <a:solidFill>
                  <a:srgbClr val="007DFF"/>
                </a:solidFill>
                <a:latin typeface="Menlo"/>
                <a:cs typeface="Times New Roman"/>
              </a:rPr>
              <a:t>RMSE: 5826.91</a:t>
            </a:r>
            <a:endParaRPr lang="ru-RU" sz="2600" dirty="0">
              <a:solidFill>
                <a:srgbClr val="007DFF"/>
              </a:solidFill>
            </a:endParaRPr>
          </a:p>
        </p:txBody>
      </p:sp>
      <p:sp>
        <p:nvSpPr>
          <p:cNvPr id="20" name="Заголовок 4">
            <a:extLst>
              <a:ext uri="{FF2B5EF4-FFF2-40B4-BE49-F238E27FC236}">
                <a16:creationId xmlns:a16="http://schemas.microsoft.com/office/drawing/2014/main" id="{9BBD1E36-421B-49BD-8B45-669A719C4375}"/>
              </a:ext>
            </a:extLst>
          </p:cNvPr>
          <p:cNvSpPr txBox="1">
            <a:spLocks/>
          </p:cNvSpPr>
          <p:nvPr/>
        </p:nvSpPr>
        <p:spPr>
          <a:xfrm>
            <a:off x="6514786" y="5243567"/>
            <a:ext cx="2139664" cy="4478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>
            <a:no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en-US" sz="2600" kern="0" dirty="0">
                <a:solidFill>
                  <a:srgbClr val="007DFF"/>
                </a:solidFill>
                <a:latin typeface="Menlo"/>
                <a:cs typeface="Times New Roman"/>
              </a:rPr>
              <a:t>R²: 0.42</a:t>
            </a:r>
          </a:p>
          <a:p>
            <a:pPr algn="ctr"/>
            <a:endParaRPr lang="en-US" sz="2600" dirty="0">
              <a:solidFill>
                <a:srgbClr val="007DFF"/>
              </a:solidFill>
            </a:endParaRP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F303D1CE-8827-49C2-9E36-144CE5C6D6C6}"/>
              </a:ext>
            </a:extLst>
          </p:cNvPr>
          <p:cNvSpPr txBox="1">
            <a:spLocks/>
          </p:cNvSpPr>
          <p:nvPr/>
        </p:nvSpPr>
        <p:spPr>
          <a:xfrm>
            <a:off x="7916113" y="5243560"/>
            <a:ext cx="2626844" cy="4478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>
            <a:no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en-US" sz="2600" kern="0" dirty="0">
                <a:solidFill>
                  <a:srgbClr val="007DFF"/>
                </a:solidFill>
                <a:latin typeface="Menlo"/>
                <a:cs typeface="Times New Roman"/>
              </a:rPr>
              <a:t>MAE: 0.10</a:t>
            </a:r>
            <a:endParaRPr lang="ru-RU" sz="2600" dirty="0">
              <a:solidFill>
                <a:srgbClr val="007DFF"/>
              </a:solidFill>
            </a:endParaRPr>
          </a:p>
        </p:txBody>
      </p:sp>
      <p:sp>
        <p:nvSpPr>
          <p:cNvPr id="22" name="Заголовок 4">
            <a:extLst>
              <a:ext uri="{FF2B5EF4-FFF2-40B4-BE49-F238E27FC236}">
                <a16:creationId xmlns:a16="http://schemas.microsoft.com/office/drawing/2014/main" id="{18B6AB91-6907-4BD7-AE18-8D6B09D952B8}"/>
              </a:ext>
            </a:extLst>
          </p:cNvPr>
          <p:cNvSpPr txBox="1">
            <a:spLocks/>
          </p:cNvSpPr>
          <p:nvPr/>
        </p:nvSpPr>
        <p:spPr>
          <a:xfrm>
            <a:off x="9467397" y="5227629"/>
            <a:ext cx="3076548" cy="4478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>
            <a:no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en-US" sz="2600" kern="0" dirty="0">
                <a:solidFill>
                  <a:srgbClr val="007DFF"/>
                </a:solidFill>
                <a:latin typeface="Menlo"/>
                <a:cs typeface="Times New Roman"/>
              </a:rPr>
              <a:t>RMSE: 0.14</a:t>
            </a:r>
            <a:endParaRPr lang="ru-RU" sz="2600" dirty="0">
              <a:solidFill>
                <a:srgbClr val="007DFF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3F04D60-A3CC-489A-9A92-4827A3D1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470" y="2205269"/>
            <a:ext cx="5302130" cy="289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22443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1A575AF-40E4-4F2E-98DD-3D72E3465ABF}"/>
              </a:ext>
            </a:extLst>
          </p:cNvPr>
          <p:cNvSpPr txBox="1"/>
          <p:nvPr/>
        </p:nvSpPr>
        <p:spPr>
          <a:xfrm>
            <a:off x="197223" y="226173"/>
            <a:ext cx="488277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ru-RU" sz="32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</a:rPr>
              <a:t>Предсказания моделей</a:t>
            </a:r>
            <a:endParaRPr lang="en-US" sz="3200" dirty="0">
              <a:solidFill>
                <a:schemeClr val="accent6"/>
              </a:solidFill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DB908858-EED8-46F9-B6DD-DCD5E0A205D5}"/>
              </a:ext>
            </a:extLst>
          </p:cNvPr>
          <p:cNvSpPr/>
          <p:nvPr/>
        </p:nvSpPr>
        <p:spPr>
          <a:xfrm>
            <a:off x="2309893" y="1278649"/>
            <a:ext cx="1626036" cy="65223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D963B4-81A4-40A9-9EF9-E6D0EFDF4BB2}"/>
              </a:ext>
            </a:extLst>
          </p:cNvPr>
          <p:cNvSpPr txBox="1"/>
          <p:nvPr/>
        </p:nvSpPr>
        <p:spPr>
          <a:xfrm>
            <a:off x="1514027" y="1237591"/>
            <a:ext cx="3251200" cy="6114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ARIMA</a:t>
            </a:r>
            <a:endParaRPr kumimoji="0" lang="ru-RU" sz="2400" b="1" i="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98022D63-16F7-4A73-98B7-2A747D5ACA4A}"/>
              </a:ext>
            </a:extLst>
          </p:cNvPr>
          <p:cNvSpPr/>
          <p:nvPr/>
        </p:nvSpPr>
        <p:spPr>
          <a:xfrm>
            <a:off x="8120256" y="1262136"/>
            <a:ext cx="1626036" cy="65223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A6B77D-9E48-4F9B-9DEC-6E13B2F50E70}"/>
              </a:ext>
            </a:extLst>
          </p:cNvPr>
          <p:cNvSpPr txBox="1"/>
          <p:nvPr/>
        </p:nvSpPr>
        <p:spPr>
          <a:xfrm>
            <a:off x="8192840" y="1237591"/>
            <a:ext cx="1480866" cy="6114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XGBoost</a:t>
            </a:r>
            <a:endParaRPr kumimoji="0" lang="ru-RU" sz="2400" b="1" i="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47F2AAF-54DC-4AD7-B3A0-409160849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20" y="2248058"/>
            <a:ext cx="5285215" cy="2988801"/>
          </a:xfrm>
          <a:prstGeom prst="rect">
            <a:avLst/>
          </a:prstGeom>
        </p:spPr>
      </p:pic>
      <p:sp>
        <p:nvSpPr>
          <p:cNvPr id="9" name="Заголовок 4">
            <a:extLst>
              <a:ext uri="{FF2B5EF4-FFF2-40B4-BE49-F238E27FC236}">
                <a16:creationId xmlns:a16="http://schemas.microsoft.com/office/drawing/2014/main" id="{53CD9C7D-89D3-45AB-ACA8-DCEE7CD0FD82}"/>
              </a:ext>
            </a:extLst>
          </p:cNvPr>
          <p:cNvSpPr txBox="1">
            <a:spLocks/>
          </p:cNvSpPr>
          <p:nvPr/>
        </p:nvSpPr>
        <p:spPr>
          <a:xfrm>
            <a:off x="229241" y="5403209"/>
            <a:ext cx="2139664" cy="4478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>
            <a:no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en-US" sz="2600" kern="0" dirty="0">
                <a:solidFill>
                  <a:srgbClr val="007DFF"/>
                </a:solidFill>
                <a:latin typeface="Menlo"/>
                <a:cs typeface="Times New Roman"/>
              </a:rPr>
              <a:t>R²: 0.74</a:t>
            </a:r>
          </a:p>
          <a:p>
            <a:pPr algn="ctr"/>
            <a:endParaRPr lang="en-US" sz="2600" dirty="0">
              <a:solidFill>
                <a:srgbClr val="007DFF"/>
              </a:solidFill>
            </a:endParaRPr>
          </a:p>
        </p:txBody>
      </p:sp>
      <p:sp>
        <p:nvSpPr>
          <p:cNvPr id="10" name="Заголовок 4">
            <a:extLst>
              <a:ext uri="{FF2B5EF4-FFF2-40B4-BE49-F238E27FC236}">
                <a16:creationId xmlns:a16="http://schemas.microsoft.com/office/drawing/2014/main" id="{8016099C-4AB0-4BC1-81DC-F32ED114991C}"/>
              </a:ext>
            </a:extLst>
          </p:cNvPr>
          <p:cNvSpPr txBox="1">
            <a:spLocks/>
          </p:cNvSpPr>
          <p:nvPr/>
        </p:nvSpPr>
        <p:spPr>
          <a:xfrm>
            <a:off x="1561950" y="5396494"/>
            <a:ext cx="2626844" cy="4478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>
            <a:no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en-US" sz="2600" kern="0" dirty="0">
                <a:solidFill>
                  <a:srgbClr val="007DFF"/>
                </a:solidFill>
                <a:latin typeface="Menlo"/>
                <a:cs typeface="Times New Roman"/>
              </a:rPr>
              <a:t>MAE: 769.1</a:t>
            </a:r>
            <a:endParaRPr lang="ru-RU" sz="2600" dirty="0">
              <a:solidFill>
                <a:srgbClr val="007DFF"/>
              </a:solidFill>
            </a:endParaRPr>
          </a:p>
        </p:txBody>
      </p:sp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5C9F02A6-1A72-44AE-8151-BD1D5534B554}"/>
              </a:ext>
            </a:extLst>
          </p:cNvPr>
          <p:cNvSpPr txBox="1">
            <a:spLocks/>
          </p:cNvSpPr>
          <p:nvPr/>
        </p:nvSpPr>
        <p:spPr>
          <a:xfrm>
            <a:off x="3254073" y="5396494"/>
            <a:ext cx="3076548" cy="4478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>
            <a:no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en-US" sz="2600" kern="0" dirty="0">
                <a:solidFill>
                  <a:srgbClr val="007DFF"/>
                </a:solidFill>
                <a:latin typeface="Menlo"/>
                <a:cs typeface="Times New Roman"/>
              </a:rPr>
              <a:t>RMSE: 1098.8</a:t>
            </a:r>
            <a:endParaRPr lang="ru-RU" sz="2600" dirty="0">
              <a:solidFill>
                <a:srgbClr val="007DFF"/>
              </a:solidFill>
            </a:endParaRPr>
          </a:p>
        </p:txBody>
      </p:sp>
      <p:sp>
        <p:nvSpPr>
          <p:cNvPr id="16" name="Заголовок 4">
            <a:extLst>
              <a:ext uri="{FF2B5EF4-FFF2-40B4-BE49-F238E27FC236}">
                <a16:creationId xmlns:a16="http://schemas.microsoft.com/office/drawing/2014/main" id="{6A3E00F4-AE65-4944-A324-B136565B395E}"/>
              </a:ext>
            </a:extLst>
          </p:cNvPr>
          <p:cNvSpPr txBox="1">
            <a:spLocks/>
          </p:cNvSpPr>
          <p:nvPr/>
        </p:nvSpPr>
        <p:spPr>
          <a:xfrm>
            <a:off x="5782235" y="5403209"/>
            <a:ext cx="2139664" cy="4478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>
            <a:no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en-US" sz="2600" kern="0" dirty="0">
                <a:solidFill>
                  <a:srgbClr val="007DFF"/>
                </a:solidFill>
                <a:latin typeface="Menlo"/>
                <a:cs typeface="Times New Roman"/>
              </a:rPr>
              <a:t>R²: -0.53</a:t>
            </a:r>
            <a:endParaRPr lang="en-US" sz="2600" dirty="0">
              <a:solidFill>
                <a:srgbClr val="007DFF"/>
              </a:solidFill>
            </a:endParaRPr>
          </a:p>
        </p:txBody>
      </p:sp>
      <p:sp>
        <p:nvSpPr>
          <p:cNvPr id="17" name="Заголовок 4">
            <a:extLst>
              <a:ext uri="{FF2B5EF4-FFF2-40B4-BE49-F238E27FC236}">
                <a16:creationId xmlns:a16="http://schemas.microsoft.com/office/drawing/2014/main" id="{CC6FF00C-020D-41DE-A829-48F2077AB568}"/>
              </a:ext>
            </a:extLst>
          </p:cNvPr>
          <p:cNvSpPr txBox="1">
            <a:spLocks/>
          </p:cNvSpPr>
          <p:nvPr/>
        </p:nvSpPr>
        <p:spPr>
          <a:xfrm>
            <a:off x="7274832" y="5396494"/>
            <a:ext cx="2626844" cy="4478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>
            <a:no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en-US" sz="2600" kern="0" dirty="0">
                <a:solidFill>
                  <a:srgbClr val="007DFF"/>
                </a:solidFill>
                <a:latin typeface="Menlo"/>
                <a:cs typeface="Times New Roman"/>
              </a:rPr>
              <a:t>MAE: 10428.8</a:t>
            </a:r>
            <a:endParaRPr lang="ru-RU" sz="2600" dirty="0">
              <a:solidFill>
                <a:srgbClr val="007DFF"/>
              </a:solidFill>
            </a:endParaRPr>
          </a:p>
        </p:txBody>
      </p:sp>
      <p:sp>
        <p:nvSpPr>
          <p:cNvPr id="20" name="Заголовок 4">
            <a:extLst>
              <a:ext uri="{FF2B5EF4-FFF2-40B4-BE49-F238E27FC236}">
                <a16:creationId xmlns:a16="http://schemas.microsoft.com/office/drawing/2014/main" id="{186DAB68-B915-4928-A352-E144E4BE2546}"/>
              </a:ext>
            </a:extLst>
          </p:cNvPr>
          <p:cNvSpPr txBox="1">
            <a:spLocks/>
          </p:cNvSpPr>
          <p:nvPr/>
        </p:nvSpPr>
        <p:spPr>
          <a:xfrm>
            <a:off x="9254608" y="5396494"/>
            <a:ext cx="3076548" cy="4478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>
            <a:no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en-US" sz="2600" kern="0" dirty="0">
                <a:solidFill>
                  <a:srgbClr val="007DFF"/>
                </a:solidFill>
                <a:latin typeface="Menlo"/>
                <a:cs typeface="Times New Roman"/>
              </a:rPr>
              <a:t>RMSE: 12651.5</a:t>
            </a:r>
            <a:endParaRPr lang="ru-RU" sz="2600" dirty="0">
              <a:solidFill>
                <a:srgbClr val="007DFF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6AC3601-8034-4D1D-953D-2E2BC194D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956" y="2223234"/>
            <a:ext cx="5934635" cy="317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39333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1A575AF-40E4-4F2E-98DD-3D72E3465ABF}"/>
              </a:ext>
            </a:extLst>
          </p:cNvPr>
          <p:cNvSpPr txBox="1"/>
          <p:nvPr/>
        </p:nvSpPr>
        <p:spPr>
          <a:xfrm>
            <a:off x="0" y="239055"/>
            <a:ext cx="497840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ru-RU" sz="32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</a:rPr>
              <a:t>Сравнение моделей</a:t>
            </a:r>
            <a:endParaRPr lang="en-US" sz="3200" b="0" dirty="0">
              <a:solidFill>
                <a:schemeClr val="accent6"/>
              </a:solidFill>
              <a:effectLst/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FE35FB5-FF1D-4FFB-96E3-33523F4BB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568" y="1006091"/>
            <a:ext cx="9186863" cy="484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844223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48DFCCCB-C3C7-42A6-BDC2-65B100A3F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337851"/>
            <a:ext cx="11302400" cy="647700"/>
          </a:xfrm>
        </p:spPr>
        <p:txBody>
          <a:bodyPr>
            <a:normAutofit/>
          </a:bodyPr>
          <a:lstStyle/>
          <a:p>
            <a:r>
              <a:rPr lang="ru-RU" sz="2800" dirty="0"/>
              <a:t>Демонстрация нашего продукта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4684A3E-E3BC-4ACD-B077-A64D7DB5F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213" y="1281852"/>
            <a:ext cx="8973802" cy="4582164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A8BEB01-EDAC-45CD-B858-FA61A110D494}"/>
              </a:ext>
            </a:extLst>
          </p:cNvPr>
          <p:cNvSpPr/>
          <p:nvPr/>
        </p:nvSpPr>
        <p:spPr>
          <a:xfrm>
            <a:off x="1565509" y="1259440"/>
            <a:ext cx="9042400" cy="4682067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B6F74F-C25D-437E-AB2C-6F5A4B7F484A}"/>
              </a:ext>
            </a:extLst>
          </p:cNvPr>
          <p:cNvSpPr txBox="1"/>
          <p:nvPr/>
        </p:nvSpPr>
        <p:spPr>
          <a:xfrm>
            <a:off x="4794480" y="2859918"/>
            <a:ext cx="2599267" cy="7130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ТУТ БУДЕТ 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7A4BD481-0879-4913-85D9-66AA93D8B2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B00A2EE0-60DC-4957-AAAB-BD6A3B9F90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9F0D49A1-925C-452E-B1CA-12B5919A79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B1B08EF-54BE-4D2D-AFAC-2C8DAB2F72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520" y="1064316"/>
            <a:ext cx="9240377" cy="501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2386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C3D872-C696-BF2E-BEE9-86153C32D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657" y="526412"/>
            <a:ext cx="4321171" cy="845610"/>
          </a:xfrm>
        </p:spPr>
        <p:txBody>
          <a:bodyPr>
            <a:noAutofit/>
          </a:bodyPr>
          <a:lstStyle/>
          <a:p>
            <a:r>
              <a:rPr lang="ru-RU" sz="6000" dirty="0"/>
              <a:t>Цель кейса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B0733520-8A55-4D6B-AA37-705D48E4A848}"/>
              </a:ext>
            </a:extLst>
          </p:cNvPr>
          <p:cNvSpPr/>
          <p:nvPr/>
        </p:nvSpPr>
        <p:spPr>
          <a:xfrm>
            <a:off x="798514" y="2078548"/>
            <a:ext cx="7905539" cy="4118595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9D8251-8EB1-40E7-A4DE-3F85ED0B060A}"/>
              </a:ext>
            </a:extLst>
          </p:cNvPr>
          <p:cNvSpPr txBox="1"/>
          <p:nvPr/>
        </p:nvSpPr>
        <p:spPr>
          <a:xfrm>
            <a:off x="1155940" y="2213436"/>
            <a:ext cx="7263874" cy="34553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altLang="en-US" sz="4800" b="1" dirty="0">
                <a:solidFill>
                  <a:srgbClr val="007DFF"/>
                </a:solidFill>
                <a:cs typeface="Times New Roman" panose="02020603050405020304" charset="0"/>
              </a:rPr>
              <a:t> Помочь категорийному менеджеру, закупающему арматуру, сэкономить.</a:t>
            </a:r>
            <a:endParaRPr kumimoji="0" lang="ru-RU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7C1E27-E06D-4BFA-B33B-CF3B29EED5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1219" y="120758"/>
            <a:ext cx="1404991" cy="1122041"/>
          </a:xfrm>
          <a:prstGeom prst="rect">
            <a:avLst/>
          </a:prstGeom>
        </p:spPr>
      </p:pic>
      <p:sp>
        <p:nvSpPr>
          <p:cNvPr id="6" name="Овал 5">
            <a:extLst>
              <a:ext uri="{FF2B5EF4-FFF2-40B4-BE49-F238E27FC236}">
                <a16:creationId xmlns:a16="http://schemas.microsoft.com/office/drawing/2014/main" id="{BFC03CF5-5C52-4D94-B52E-729A2766F1E0}"/>
              </a:ext>
            </a:extLst>
          </p:cNvPr>
          <p:cNvSpPr/>
          <p:nvPr/>
        </p:nvSpPr>
        <p:spPr>
          <a:xfrm>
            <a:off x="9811219" y="1407267"/>
            <a:ext cx="3903134" cy="4234704"/>
          </a:xfrm>
          <a:prstGeom prst="ellipse">
            <a:avLst/>
          </a:prstGeom>
          <a:solidFill>
            <a:srgbClr val="007DFF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EF8AA9AF-9285-468C-A945-C1E7A4B15989}"/>
              </a:ext>
            </a:extLst>
          </p:cNvPr>
          <p:cNvSpPr/>
          <p:nvPr/>
        </p:nvSpPr>
        <p:spPr>
          <a:xfrm>
            <a:off x="10240433" y="1407267"/>
            <a:ext cx="3903134" cy="4234704"/>
          </a:xfrm>
          <a:prstGeom prst="ellipse">
            <a:avLst/>
          </a:prstGeom>
          <a:solidFill>
            <a:srgbClr val="007DFF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D4DAC14D-BCCB-4964-A77A-AB7823C3BCEA}"/>
              </a:ext>
            </a:extLst>
          </p:cNvPr>
          <p:cNvSpPr/>
          <p:nvPr/>
        </p:nvSpPr>
        <p:spPr>
          <a:xfrm>
            <a:off x="10666707" y="1434037"/>
            <a:ext cx="3903134" cy="4234704"/>
          </a:xfrm>
          <a:prstGeom prst="ellipse">
            <a:avLst/>
          </a:prstGeom>
          <a:solidFill>
            <a:srgbClr val="007DFF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F0D423F6-4D62-4F1D-8CA4-703AB2777422}"/>
              </a:ext>
            </a:extLst>
          </p:cNvPr>
          <p:cNvSpPr/>
          <p:nvPr/>
        </p:nvSpPr>
        <p:spPr>
          <a:xfrm>
            <a:off x="11101331" y="1380497"/>
            <a:ext cx="3903134" cy="4234704"/>
          </a:xfrm>
          <a:prstGeom prst="ellipse">
            <a:avLst/>
          </a:prstGeom>
          <a:solidFill>
            <a:srgbClr val="007DFF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311844571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altLang="en-US" sz="4000" b="1" dirty="0">
                <a:latin typeface="+mj-lt"/>
                <a:cs typeface="Times New Roman" panose="02020603050405020304" charset="0"/>
              </a:rPr>
              <a:t>Над проектом работали</a:t>
            </a:r>
            <a:endParaRPr lang="ru-RU" sz="4000" dirty="0"/>
          </a:p>
        </p:txBody>
      </p:sp>
      <p:sp>
        <p:nvSpPr>
          <p:cNvPr id="141" name="Text 2">
            <a:extLst>
              <a:ext uri="{FF2B5EF4-FFF2-40B4-BE49-F238E27FC236}">
                <a16:creationId xmlns:a16="http://schemas.microsoft.com/office/drawing/2014/main" id="{7A44B1F9-0D6F-805F-84A6-303EA93CB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4864" y="1142420"/>
            <a:ext cx="36957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1438"/>
              </a:lnSpc>
            </a:pPr>
            <a:r>
              <a:rPr lang="ru-RU" altLang="ru-RU" sz="1200" dirty="0">
                <a:solidFill>
                  <a:srgbClr val="FFFFFF"/>
                </a:solidFill>
                <a:latin typeface="CoFo Sans Regular" panose="020B0503030202060203" pitchFamily="34" charset="0"/>
                <a:ea typeface="CoFo Sans Regular" panose="020B0503030202060203" pitchFamily="34" charset="0"/>
                <a:cs typeface="CoFo Sans Regular" panose="020B0503030202060203" pitchFamily="34" charset="0"/>
              </a:rPr>
              <a:t>График погашения платежей</a:t>
            </a:r>
            <a:endParaRPr lang="en-US" altLang="ru-RU" sz="1200" dirty="0">
              <a:solidFill>
                <a:srgbClr val="000000"/>
              </a:solidFill>
            </a:endParaRPr>
          </a:p>
        </p:txBody>
      </p:sp>
      <p:sp>
        <p:nvSpPr>
          <p:cNvPr id="203" name="Text 2">
            <a:extLst>
              <a:ext uri="{FF2B5EF4-FFF2-40B4-BE49-F238E27FC236}">
                <a16:creationId xmlns:a16="http://schemas.microsoft.com/office/drawing/2014/main" id="{DEDC4B72-638B-BEB7-E814-EA42D7107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664" y="1142420"/>
            <a:ext cx="36957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1438"/>
              </a:lnSpc>
            </a:pPr>
            <a:r>
              <a:rPr lang="ru-RU" altLang="ru-RU" sz="1200" dirty="0">
                <a:solidFill>
                  <a:srgbClr val="FFFFFF"/>
                </a:solidFill>
                <a:latin typeface="CoFo Sans Regular" panose="020B0503030202060203" pitchFamily="34" charset="0"/>
                <a:ea typeface="CoFo Sans Regular" panose="020B0503030202060203" pitchFamily="34" charset="0"/>
                <a:cs typeface="CoFo Sans Regular" panose="020B0503030202060203" pitchFamily="34" charset="0"/>
              </a:rPr>
              <a:t>Структурный анализ долгового портфеля</a:t>
            </a:r>
            <a:endParaRPr lang="en-US" altLang="ru-RU" sz="1200" dirty="0">
              <a:solidFill>
                <a:srgbClr val="000000"/>
              </a:solidFill>
            </a:endParaRP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60F3A291-9A72-4DB5-8FA5-AB279BF0B777}"/>
              </a:ext>
            </a:extLst>
          </p:cNvPr>
          <p:cNvSpPr/>
          <p:nvPr/>
        </p:nvSpPr>
        <p:spPr>
          <a:xfrm>
            <a:off x="1413933" y="2108200"/>
            <a:ext cx="3596631" cy="1534106"/>
          </a:xfrm>
          <a:prstGeom prst="roundRect">
            <a:avLst/>
          </a:prstGeom>
          <a:solidFill>
            <a:srgbClr val="007DFF"/>
          </a:solidFill>
          <a:ln w="254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6" name="Прямоугольник: скругленные углы 65">
            <a:extLst>
              <a:ext uri="{FF2B5EF4-FFF2-40B4-BE49-F238E27FC236}">
                <a16:creationId xmlns:a16="http://schemas.microsoft.com/office/drawing/2014/main" id="{15DBF93C-CCFD-410E-AB4A-A0D9157CCC19}"/>
              </a:ext>
            </a:extLst>
          </p:cNvPr>
          <p:cNvSpPr/>
          <p:nvPr/>
        </p:nvSpPr>
        <p:spPr>
          <a:xfrm>
            <a:off x="6899966" y="2108200"/>
            <a:ext cx="3596631" cy="1534106"/>
          </a:xfrm>
          <a:prstGeom prst="roundRect">
            <a:avLst/>
          </a:prstGeom>
          <a:solidFill>
            <a:srgbClr val="007DFF"/>
          </a:solidFill>
          <a:ln w="254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7" name="Прямоугольник: скругленные углы 66">
            <a:extLst>
              <a:ext uri="{FF2B5EF4-FFF2-40B4-BE49-F238E27FC236}">
                <a16:creationId xmlns:a16="http://schemas.microsoft.com/office/drawing/2014/main" id="{60BEDDA3-F6E8-4C68-B9C8-4FAC57BF4274}"/>
              </a:ext>
            </a:extLst>
          </p:cNvPr>
          <p:cNvSpPr/>
          <p:nvPr/>
        </p:nvSpPr>
        <p:spPr>
          <a:xfrm>
            <a:off x="4048771" y="4236507"/>
            <a:ext cx="3596631" cy="1534106"/>
          </a:xfrm>
          <a:prstGeom prst="roundRect">
            <a:avLst/>
          </a:prstGeom>
          <a:solidFill>
            <a:srgbClr val="007DFF"/>
          </a:solidFill>
          <a:ln w="254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637657-B108-4AB5-848A-DBDADD1C49FE}"/>
              </a:ext>
            </a:extLst>
          </p:cNvPr>
          <p:cNvSpPr txBox="1"/>
          <p:nvPr/>
        </p:nvSpPr>
        <p:spPr>
          <a:xfrm>
            <a:off x="1896764" y="2183146"/>
            <a:ext cx="2531900" cy="12208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000" dirty="0">
                <a:sym typeface="CoFo Sans"/>
              </a:rPr>
              <a:t>Флейшгауэр Александр</a:t>
            </a:r>
            <a:endParaRPr kumimoji="0" lang="ru-RU" sz="3000" b="0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674C8C-3E1F-4E70-BDEA-6B541C711C45}"/>
              </a:ext>
            </a:extLst>
          </p:cNvPr>
          <p:cNvSpPr txBox="1"/>
          <p:nvPr/>
        </p:nvSpPr>
        <p:spPr>
          <a:xfrm>
            <a:off x="7113702" y="2437062"/>
            <a:ext cx="3528897" cy="7130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000" b="0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/>
              </a:rPr>
              <a:t>Новикова Наталья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D74934-F06D-4A30-9022-45DD4918D9B2}"/>
              </a:ext>
            </a:extLst>
          </p:cNvPr>
          <p:cNvSpPr txBox="1"/>
          <p:nvPr/>
        </p:nvSpPr>
        <p:spPr>
          <a:xfrm>
            <a:off x="4354099" y="4633834"/>
            <a:ext cx="3155835" cy="7130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000" b="0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/>
              </a:rPr>
              <a:t>Доронин Андрей</a:t>
            </a:r>
          </a:p>
        </p:txBody>
      </p:sp>
    </p:spTree>
    <p:extLst>
      <p:ext uri="{BB962C8B-B14F-4D97-AF65-F5344CB8AC3E}">
        <p14:creationId xmlns:p14="http://schemas.microsoft.com/office/powerpoint/2010/main" val="361997226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01701461-BD99-4E8D-AD4C-8EEF822CF2F1}"/>
              </a:ext>
            </a:extLst>
          </p:cNvPr>
          <p:cNvSpPr/>
          <p:nvPr/>
        </p:nvSpPr>
        <p:spPr>
          <a:xfrm>
            <a:off x="411439" y="323837"/>
            <a:ext cx="7757775" cy="11769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C3D872-C696-BF2E-BEE9-86153C32D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07" y="561657"/>
            <a:ext cx="7554640" cy="845610"/>
          </a:xfrm>
        </p:spPr>
        <p:txBody>
          <a:bodyPr>
            <a:noAutofit/>
          </a:bodyPr>
          <a:lstStyle/>
          <a:p>
            <a:r>
              <a:rPr lang="ru-RU" sz="4800" dirty="0">
                <a:solidFill>
                  <a:srgbClr val="007DFF"/>
                </a:solidFill>
              </a:rPr>
              <a:t>Предоставленные данные</a:t>
            </a:r>
            <a:endParaRPr lang="ru-RU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9D8251-8EB1-40E7-A4DE-3F85ED0B060A}"/>
              </a:ext>
            </a:extLst>
          </p:cNvPr>
          <p:cNvSpPr txBox="1"/>
          <p:nvPr/>
        </p:nvSpPr>
        <p:spPr>
          <a:xfrm>
            <a:off x="513007" y="1824908"/>
            <a:ext cx="9178505" cy="39969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altLang="en-US" sz="3200" b="1" dirty="0">
                <a:solidFill>
                  <a:srgbClr val="FFFFFF"/>
                </a:solidFill>
                <a:cs typeface="Times New Roman" panose="02020603050405020304" charset="0"/>
              </a:rPr>
              <a:t>В репозитории в файлах train и test есть понедельная история рыночных цен на арматуру в промежутке 2015-2023 гг. Также в репозитории представлены дополнительные данные, которые можно использовать для прогнозирования цены. Любые другие внешние данные использовать запрещено.</a:t>
            </a:r>
            <a:endParaRPr kumimoji="0" lang="ru-RU" sz="32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7C1E27-E06D-4BFA-B33B-CF3B29EED5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1219" y="120758"/>
            <a:ext cx="1404991" cy="1122041"/>
          </a:xfrm>
          <a:prstGeom prst="rect">
            <a:avLst/>
          </a:prstGeom>
        </p:spPr>
      </p:pic>
      <p:sp>
        <p:nvSpPr>
          <p:cNvPr id="6" name="Овал 5">
            <a:extLst>
              <a:ext uri="{FF2B5EF4-FFF2-40B4-BE49-F238E27FC236}">
                <a16:creationId xmlns:a16="http://schemas.microsoft.com/office/drawing/2014/main" id="{BFC03CF5-5C52-4D94-B52E-729A2766F1E0}"/>
              </a:ext>
            </a:extLst>
          </p:cNvPr>
          <p:cNvSpPr/>
          <p:nvPr/>
        </p:nvSpPr>
        <p:spPr>
          <a:xfrm>
            <a:off x="9811219" y="1407267"/>
            <a:ext cx="3903134" cy="4234704"/>
          </a:xfrm>
          <a:prstGeom prst="ellipse">
            <a:avLst/>
          </a:prstGeom>
          <a:solidFill>
            <a:srgbClr val="007DFF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EF8AA9AF-9285-468C-A945-C1E7A4B15989}"/>
              </a:ext>
            </a:extLst>
          </p:cNvPr>
          <p:cNvSpPr/>
          <p:nvPr/>
        </p:nvSpPr>
        <p:spPr>
          <a:xfrm>
            <a:off x="10240433" y="1407267"/>
            <a:ext cx="3903134" cy="4234704"/>
          </a:xfrm>
          <a:prstGeom prst="ellipse">
            <a:avLst/>
          </a:prstGeom>
          <a:solidFill>
            <a:srgbClr val="007DFF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D4DAC14D-BCCB-4964-A77A-AB7823C3BCEA}"/>
              </a:ext>
            </a:extLst>
          </p:cNvPr>
          <p:cNvSpPr/>
          <p:nvPr/>
        </p:nvSpPr>
        <p:spPr>
          <a:xfrm>
            <a:off x="10666707" y="1434037"/>
            <a:ext cx="3903134" cy="4234704"/>
          </a:xfrm>
          <a:prstGeom prst="ellipse">
            <a:avLst/>
          </a:prstGeom>
          <a:solidFill>
            <a:srgbClr val="007DFF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F0D423F6-4D62-4F1D-8CA4-703AB2777422}"/>
              </a:ext>
            </a:extLst>
          </p:cNvPr>
          <p:cNvSpPr/>
          <p:nvPr/>
        </p:nvSpPr>
        <p:spPr>
          <a:xfrm>
            <a:off x="11101331" y="1380497"/>
            <a:ext cx="3903134" cy="4234704"/>
          </a:xfrm>
          <a:prstGeom prst="ellipse">
            <a:avLst/>
          </a:prstGeom>
          <a:solidFill>
            <a:srgbClr val="007DFF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167722675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152">
            <a:extLst>
              <a:ext uri="{FF2B5EF4-FFF2-40B4-BE49-F238E27FC236}">
                <a16:creationId xmlns:a16="http://schemas.microsoft.com/office/drawing/2014/main" id="{E31981A4-0DAF-4279-B031-782383C64D6E}"/>
              </a:ext>
            </a:extLst>
          </p:cNvPr>
          <p:cNvSpPr txBox="1"/>
          <p:nvPr/>
        </p:nvSpPr>
        <p:spPr>
          <a:xfrm>
            <a:off x="789506" y="205762"/>
            <a:ext cx="6094520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altLang="en-US" sz="3200" b="1" dirty="0">
                <a:solidFill>
                  <a:schemeClr val="accent6"/>
                </a:solidFill>
                <a:latin typeface="+mj-lt"/>
                <a:cs typeface="Times New Roman" panose="02020603050405020304" charset="0"/>
              </a:rPr>
              <a:t>Сравнение моделей</a:t>
            </a:r>
            <a:endParaRPr lang="ru-RU" sz="3200" b="1" dirty="0">
              <a:solidFill>
                <a:schemeClr val="accent6"/>
              </a:solidFill>
            </a:endParaRPr>
          </a:p>
        </p:txBody>
      </p:sp>
      <p:sp>
        <p:nvSpPr>
          <p:cNvPr id="155" name="Овал 154">
            <a:extLst>
              <a:ext uri="{FF2B5EF4-FFF2-40B4-BE49-F238E27FC236}">
                <a16:creationId xmlns:a16="http://schemas.microsoft.com/office/drawing/2014/main" id="{12889200-8BEC-4218-B93A-C07362DA9163}"/>
              </a:ext>
            </a:extLst>
          </p:cNvPr>
          <p:cNvSpPr/>
          <p:nvPr/>
        </p:nvSpPr>
        <p:spPr>
          <a:xfrm>
            <a:off x="10190781" y="1338418"/>
            <a:ext cx="3903134" cy="4234704"/>
          </a:xfrm>
          <a:prstGeom prst="ellipse">
            <a:avLst/>
          </a:prstGeom>
          <a:solidFill>
            <a:schemeClr val="tx1"/>
          </a:solidFill>
          <a:ln w="254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6" name="Овал 155">
            <a:extLst>
              <a:ext uri="{FF2B5EF4-FFF2-40B4-BE49-F238E27FC236}">
                <a16:creationId xmlns:a16="http://schemas.microsoft.com/office/drawing/2014/main" id="{3453B0EC-A41A-43FB-81F2-809C6B3AF5DA}"/>
              </a:ext>
            </a:extLst>
          </p:cNvPr>
          <p:cNvSpPr/>
          <p:nvPr/>
        </p:nvSpPr>
        <p:spPr>
          <a:xfrm>
            <a:off x="10619995" y="1338418"/>
            <a:ext cx="3903134" cy="4234704"/>
          </a:xfrm>
          <a:prstGeom prst="ellipse">
            <a:avLst/>
          </a:prstGeom>
          <a:solidFill>
            <a:schemeClr val="tx1"/>
          </a:solidFill>
          <a:ln w="254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7" name="Овал 156">
            <a:extLst>
              <a:ext uri="{FF2B5EF4-FFF2-40B4-BE49-F238E27FC236}">
                <a16:creationId xmlns:a16="http://schemas.microsoft.com/office/drawing/2014/main" id="{57197CED-07EB-4A55-83ED-24E2911E8376}"/>
              </a:ext>
            </a:extLst>
          </p:cNvPr>
          <p:cNvSpPr/>
          <p:nvPr/>
        </p:nvSpPr>
        <p:spPr>
          <a:xfrm>
            <a:off x="11046269" y="1365188"/>
            <a:ext cx="3903134" cy="4234704"/>
          </a:xfrm>
          <a:prstGeom prst="ellipse">
            <a:avLst/>
          </a:prstGeom>
          <a:solidFill>
            <a:schemeClr val="tx1"/>
          </a:solidFill>
          <a:ln w="254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8" name="Овал 157">
            <a:extLst>
              <a:ext uri="{FF2B5EF4-FFF2-40B4-BE49-F238E27FC236}">
                <a16:creationId xmlns:a16="http://schemas.microsoft.com/office/drawing/2014/main" id="{4808B51D-EEE8-48C6-816E-C71B72F64697}"/>
              </a:ext>
            </a:extLst>
          </p:cNvPr>
          <p:cNvSpPr/>
          <p:nvPr/>
        </p:nvSpPr>
        <p:spPr>
          <a:xfrm>
            <a:off x="11480893" y="1311648"/>
            <a:ext cx="3903134" cy="4234704"/>
          </a:xfrm>
          <a:prstGeom prst="ellipse">
            <a:avLst/>
          </a:prstGeom>
          <a:solidFill>
            <a:schemeClr val="tx1"/>
          </a:solidFill>
          <a:ln w="254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pic>
        <p:nvPicPr>
          <p:cNvPr id="160" name="Рисунок 159">
            <a:extLst>
              <a:ext uri="{FF2B5EF4-FFF2-40B4-BE49-F238E27FC236}">
                <a16:creationId xmlns:a16="http://schemas.microsoft.com/office/drawing/2014/main" id="{E69BE2E7-DD9D-4BAD-A41C-DED9344CEC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87964" y="350210"/>
            <a:ext cx="792929" cy="667729"/>
          </a:xfrm>
          <a:prstGeom prst="rect">
            <a:avLst/>
          </a:prstGeom>
        </p:spPr>
      </p:pic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643164D8-6F57-4A40-8B02-B97373099DB5}"/>
              </a:ext>
            </a:extLst>
          </p:cNvPr>
          <p:cNvSpPr/>
          <p:nvPr/>
        </p:nvSpPr>
        <p:spPr>
          <a:xfrm>
            <a:off x="7901796" y="1181819"/>
            <a:ext cx="1926656" cy="524486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694A2267-5ED9-457C-850F-7D10964DF481}"/>
              </a:ext>
            </a:extLst>
          </p:cNvPr>
          <p:cNvSpPr/>
          <p:nvPr/>
        </p:nvSpPr>
        <p:spPr>
          <a:xfrm>
            <a:off x="518370" y="224365"/>
            <a:ext cx="6270619" cy="793573"/>
          </a:xfrm>
          <a:prstGeom prst="roundRect">
            <a:avLst/>
          </a:prstGeom>
          <a:solidFill>
            <a:srgbClr val="007D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A3E92FBB-02A5-4117-8CC6-7B701C92E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107" y="350210"/>
            <a:ext cx="5913980" cy="845610"/>
          </a:xfrm>
        </p:spPr>
        <p:txBody>
          <a:bodyPr>
            <a:noAutofit/>
          </a:bodyPr>
          <a:lstStyle/>
          <a:p>
            <a:r>
              <a:rPr lang="ru-RU" sz="4800" dirty="0">
                <a:solidFill>
                  <a:srgbClr val="FFFFFF"/>
                </a:solidFill>
              </a:rPr>
              <a:t>Наши задачи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878E55-47F6-49F5-B4EA-A67471BDE7A8}"/>
              </a:ext>
            </a:extLst>
          </p:cNvPr>
          <p:cNvSpPr txBox="1"/>
          <p:nvPr/>
        </p:nvSpPr>
        <p:spPr>
          <a:xfrm>
            <a:off x="450730" y="1754727"/>
            <a:ext cx="8689372" cy="39676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457200" marR="0" indent="-45720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ru-RU" altLang="en-US" sz="2800" b="1" dirty="0">
                <a:solidFill>
                  <a:srgbClr val="007BFC"/>
                </a:solidFill>
                <a:cs typeface="Times New Roman" panose="02020603050405020304" charset="0"/>
              </a:rPr>
              <a:t>Необходимо разработать модель, которая по истории цен и дополнительных данных за период  делает рекомендацию по объему тендера на арматуру для недели T. </a:t>
            </a:r>
          </a:p>
          <a:p>
            <a:pPr marL="457200" marR="0" indent="-45720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2800" b="1" i="0" u="none" strike="noStrike" cap="none" spc="0" normalizeH="0" baseline="0" dirty="0">
                <a:ln>
                  <a:noFill/>
                </a:ln>
                <a:solidFill>
                  <a:srgbClr val="007BFC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На основе полученной модели, необходимо разработать приложение для пользователя (категорийного менеджера) с интуитивно понятным интерфейсом</a:t>
            </a:r>
          </a:p>
        </p:txBody>
      </p:sp>
    </p:spTree>
    <p:extLst>
      <p:ext uri="{BB962C8B-B14F-4D97-AF65-F5344CB8AC3E}">
        <p14:creationId xmlns:p14="http://schemas.microsoft.com/office/powerpoint/2010/main" val="139475666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Заголовок 1">
            <a:extLst>
              <a:ext uri="{FF2B5EF4-FFF2-40B4-BE49-F238E27FC236}">
                <a16:creationId xmlns:a16="http://schemas.microsoft.com/office/drawing/2014/main" id="{9B33C102-8143-41D3-BF59-5CEC8B33D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</p:spPr>
        <p:txBody>
          <a:bodyPr>
            <a:normAutofit/>
          </a:bodyPr>
          <a:lstStyle/>
          <a:p>
            <a:r>
              <a:rPr lang="ru-RU" sz="4400" dirty="0"/>
              <a:t>Выполнение работы:</a:t>
            </a:r>
          </a:p>
        </p:txBody>
      </p:sp>
      <p:sp>
        <p:nvSpPr>
          <p:cNvPr id="69" name="Скругленный прямоугольник 44">
            <a:extLst>
              <a:ext uri="{FF2B5EF4-FFF2-40B4-BE49-F238E27FC236}">
                <a16:creationId xmlns:a16="http://schemas.microsoft.com/office/drawing/2014/main" id="{3CDCC93A-6793-439B-B6AD-61F0C4D72028}"/>
              </a:ext>
            </a:extLst>
          </p:cNvPr>
          <p:cNvSpPr/>
          <p:nvPr/>
        </p:nvSpPr>
        <p:spPr>
          <a:xfrm>
            <a:off x="9529602" y="4503306"/>
            <a:ext cx="2480400" cy="508463"/>
          </a:xfrm>
          <a:prstGeom prst="roundRect">
            <a:avLst>
              <a:gd name="adj" fmla="val 46280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DBB8346-AD91-4345-AB68-1B0EB2CEB5D8}"/>
              </a:ext>
            </a:extLst>
          </p:cNvPr>
          <p:cNvSpPr txBox="1"/>
          <p:nvPr/>
        </p:nvSpPr>
        <p:spPr>
          <a:xfrm>
            <a:off x="9749735" y="4614473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00</a:t>
            </a:r>
            <a:endParaRPr kumimoji="0" lang="ru-RU" sz="200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BE61A99-DECE-47A1-AEC3-4E00B9EF403F}"/>
              </a:ext>
            </a:extLst>
          </p:cNvPr>
          <p:cNvSpPr txBox="1"/>
          <p:nvPr/>
        </p:nvSpPr>
        <p:spPr>
          <a:xfrm>
            <a:off x="9964490" y="4638432"/>
            <a:ext cx="1702783" cy="2787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altLang="en-US" sz="2000" b="1" dirty="0">
                <a:solidFill>
                  <a:schemeClr val="accent6"/>
                </a:solidFill>
                <a:cs typeface="Times New Roman" panose="02020603050405020304" charset="0"/>
              </a:rPr>
              <a:t>Результат</a:t>
            </a:r>
            <a:endParaRPr kumimoji="0" lang="ru-RU" sz="2400" b="1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4" name="Скругленный прямоугольник 5">
            <a:extLst>
              <a:ext uri="{FF2B5EF4-FFF2-40B4-BE49-F238E27FC236}">
                <a16:creationId xmlns:a16="http://schemas.microsoft.com/office/drawing/2014/main" id="{D89B45EF-3B8C-4FDA-9051-CA92DB441D5C}"/>
              </a:ext>
            </a:extLst>
          </p:cNvPr>
          <p:cNvSpPr/>
          <p:nvPr/>
        </p:nvSpPr>
        <p:spPr>
          <a:xfrm>
            <a:off x="1213357" y="1397348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lvl="0" algn="ctr"/>
            <a:r>
              <a:rPr lang="ru-RU" sz="1600" b="1" dirty="0">
                <a:solidFill>
                  <a:schemeClr val="accent6"/>
                </a:solidFill>
                <a:latin typeface="CoFo Sans Medium" panose="020B0603030202060203" pitchFamily="34" charset="0"/>
              </a:rPr>
              <a:t>Постановка задачи и сбор требований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6BE5F45-A99A-406E-B729-D5620CBFBCF7}"/>
              </a:ext>
            </a:extLst>
          </p:cNvPr>
          <p:cNvSpPr txBox="1"/>
          <p:nvPr/>
        </p:nvSpPr>
        <p:spPr>
          <a:xfrm>
            <a:off x="1449443" y="2596235"/>
            <a:ext cx="196738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1</a:t>
            </a:r>
          </a:p>
        </p:txBody>
      </p:sp>
      <p:sp>
        <p:nvSpPr>
          <p:cNvPr id="76" name="Скругленный прямоугольник 8">
            <a:extLst>
              <a:ext uri="{FF2B5EF4-FFF2-40B4-BE49-F238E27FC236}">
                <a16:creationId xmlns:a16="http://schemas.microsoft.com/office/drawing/2014/main" id="{B29E5508-D50F-4571-8D20-BF9960821215}"/>
              </a:ext>
            </a:extLst>
          </p:cNvPr>
          <p:cNvSpPr/>
          <p:nvPr/>
        </p:nvSpPr>
        <p:spPr>
          <a:xfrm>
            <a:off x="5091326" y="1397348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1600" b="1" dirty="0">
                <a:solidFill>
                  <a:schemeClr val="accent6"/>
                </a:solidFill>
                <a:cs typeface="Times New Roman" panose="02020603050405020304" charset="0"/>
              </a:rPr>
              <a:t>Сбор и предобработка данных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692F399-C7AB-418B-9FE7-3D8998F5BC85}"/>
              </a:ext>
            </a:extLst>
          </p:cNvPr>
          <p:cNvSpPr txBox="1"/>
          <p:nvPr/>
        </p:nvSpPr>
        <p:spPr>
          <a:xfrm>
            <a:off x="5359552" y="2586349"/>
            <a:ext cx="219981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2</a:t>
            </a:r>
            <a:endParaRPr kumimoji="0" lang="ru-RU" sz="200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78" name="Скругленный прямоугольник 11">
            <a:extLst>
              <a:ext uri="{FF2B5EF4-FFF2-40B4-BE49-F238E27FC236}">
                <a16:creationId xmlns:a16="http://schemas.microsoft.com/office/drawing/2014/main" id="{5FF038D8-1E8B-4A99-8B43-DB15B8897940}"/>
              </a:ext>
            </a:extLst>
          </p:cNvPr>
          <p:cNvSpPr/>
          <p:nvPr/>
        </p:nvSpPr>
        <p:spPr>
          <a:xfrm>
            <a:off x="8935066" y="1405989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1600" b="1" dirty="0">
                <a:solidFill>
                  <a:schemeClr val="accent6"/>
                </a:solidFill>
                <a:cs typeface="Times New Roman" panose="02020603050405020304" charset="0"/>
              </a:rPr>
              <a:t>Анализ и визуализация данных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93E9B58-3924-4246-81F7-875726ADB852}"/>
              </a:ext>
            </a:extLst>
          </p:cNvPr>
          <p:cNvSpPr txBox="1"/>
          <p:nvPr/>
        </p:nvSpPr>
        <p:spPr>
          <a:xfrm>
            <a:off x="9150861" y="2621728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3</a:t>
            </a:r>
            <a:endParaRPr kumimoji="0" lang="ru-RU" sz="200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cxnSp>
        <p:nvCxnSpPr>
          <p:cNvPr id="81" name="Прямая со стрелкой 80">
            <a:extLst>
              <a:ext uri="{FF2B5EF4-FFF2-40B4-BE49-F238E27FC236}">
                <a16:creationId xmlns:a16="http://schemas.microsoft.com/office/drawing/2014/main" id="{5BE8E2CD-B90B-4F3F-A094-F3247B657E12}"/>
              </a:ext>
            </a:extLst>
          </p:cNvPr>
          <p:cNvCxnSpPr>
            <a:cxnSpLocks/>
            <a:stCxn id="74" idx="3"/>
            <a:endCxn id="76" idx="1"/>
          </p:cNvCxnSpPr>
          <p:nvPr/>
        </p:nvCxnSpPr>
        <p:spPr>
          <a:xfrm>
            <a:off x="4023605" y="2212963"/>
            <a:ext cx="1067721" cy="0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2" name="Прямая со стрелкой 81">
            <a:extLst>
              <a:ext uri="{FF2B5EF4-FFF2-40B4-BE49-F238E27FC236}">
                <a16:creationId xmlns:a16="http://schemas.microsoft.com/office/drawing/2014/main" id="{7D5C7BB2-68F2-4BD0-9291-57FEE2074405}"/>
              </a:ext>
            </a:extLst>
          </p:cNvPr>
          <p:cNvCxnSpPr>
            <a:cxnSpLocks/>
            <a:stCxn id="76" idx="3"/>
            <a:endCxn id="78" idx="1"/>
          </p:cNvCxnSpPr>
          <p:nvPr/>
        </p:nvCxnSpPr>
        <p:spPr>
          <a:xfrm>
            <a:off x="7901574" y="2212963"/>
            <a:ext cx="1033492" cy="8641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3" name="Соединительная линия уступом 50">
            <a:extLst>
              <a:ext uri="{FF2B5EF4-FFF2-40B4-BE49-F238E27FC236}">
                <a16:creationId xmlns:a16="http://schemas.microsoft.com/office/drawing/2014/main" id="{0DFE02D7-55E9-4234-8151-12B37F74CBE1}"/>
              </a:ext>
            </a:extLst>
          </p:cNvPr>
          <p:cNvCxnSpPr>
            <a:cxnSpLocks/>
            <a:stCxn id="78" idx="2"/>
            <a:endCxn id="84" idx="0"/>
          </p:cNvCxnSpPr>
          <p:nvPr/>
        </p:nvCxnSpPr>
        <p:spPr>
          <a:xfrm rot="5400000">
            <a:off x="5499405" y="-754920"/>
            <a:ext cx="1048646" cy="8632925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4" name="Скругленный прямоугольник 17">
            <a:extLst>
              <a:ext uri="{FF2B5EF4-FFF2-40B4-BE49-F238E27FC236}">
                <a16:creationId xmlns:a16="http://schemas.microsoft.com/office/drawing/2014/main" id="{F0510C9C-8586-405C-A7A0-6EC60F396AAB}"/>
              </a:ext>
            </a:extLst>
          </p:cNvPr>
          <p:cNvSpPr/>
          <p:nvPr/>
        </p:nvSpPr>
        <p:spPr>
          <a:xfrm>
            <a:off x="467241" y="4085865"/>
            <a:ext cx="2480048" cy="1383864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1600" b="1" dirty="0">
                <a:solidFill>
                  <a:schemeClr val="accent6"/>
                </a:solidFill>
                <a:cs typeface="Times New Roman" panose="02020603050405020304" charset="0"/>
              </a:rPr>
              <a:t>Выбор и обучение моделей прогнозирования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9CFA09-E64C-4ABF-BD41-568DA0613F24}"/>
              </a:ext>
            </a:extLst>
          </p:cNvPr>
          <p:cNvSpPr txBox="1"/>
          <p:nvPr/>
        </p:nvSpPr>
        <p:spPr>
          <a:xfrm>
            <a:off x="627892" y="5071224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4</a:t>
            </a:r>
            <a:endParaRPr kumimoji="0" lang="ru-RU" sz="200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86" name="Скругленный прямоугольник 20">
            <a:extLst>
              <a:ext uri="{FF2B5EF4-FFF2-40B4-BE49-F238E27FC236}">
                <a16:creationId xmlns:a16="http://schemas.microsoft.com/office/drawing/2014/main" id="{49DE751B-10AF-4EA0-A037-5E33DC7E8FC6}"/>
              </a:ext>
            </a:extLst>
          </p:cNvPr>
          <p:cNvSpPr/>
          <p:nvPr/>
        </p:nvSpPr>
        <p:spPr>
          <a:xfrm>
            <a:off x="6460722" y="4098355"/>
            <a:ext cx="2476245" cy="1342976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1600" b="1" dirty="0">
                <a:solidFill>
                  <a:schemeClr val="accent6"/>
                </a:solidFill>
                <a:cs typeface="Times New Roman" panose="02020603050405020304" charset="0"/>
              </a:rPr>
              <a:t>Формирование готовой работы</a:t>
            </a:r>
          </a:p>
        </p:txBody>
      </p:sp>
      <p:cxnSp>
        <p:nvCxnSpPr>
          <p:cNvPr id="88" name="Прямая со стрелкой 87">
            <a:extLst>
              <a:ext uri="{FF2B5EF4-FFF2-40B4-BE49-F238E27FC236}">
                <a16:creationId xmlns:a16="http://schemas.microsoft.com/office/drawing/2014/main" id="{4B05E102-4A25-4377-8BEE-952CC04D74C5}"/>
              </a:ext>
            </a:extLst>
          </p:cNvPr>
          <p:cNvCxnSpPr>
            <a:cxnSpLocks/>
            <a:stCxn id="84" idx="3"/>
            <a:endCxn id="86" idx="1"/>
          </p:cNvCxnSpPr>
          <p:nvPr/>
        </p:nvCxnSpPr>
        <p:spPr>
          <a:xfrm flipV="1">
            <a:off x="2947289" y="4769843"/>
            <a:ext cx="3513433" cy="7954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9" name="Прямая со стрелкой 88">
            <a:extLst>
              <a:ext uri="{FF2B5EF4-FFF2-40B4-BE49-F238E27FC236}">
                <a16:creationId xmlns:a16="http://schemas.microsoft.com/office/drawing/2014/main" id="{A1C2B793-2DFF-48C5-B831-843569CD2675}"/>
              </a:ext>
            </a:extLst>
          </p:cNvPr>
          <p:cNvCxnSpPr>
            <a:cxnSpLocks/>
            <a:stCxn id="86" idx="3"/>
            <a:endCxn id="69" idx="1"/>
          </p:cNvCxnSpPr>
          <p:nvPr/>
        </p:nvCxnSpPr>
        <p:spPr>
          <a:xfrm flipV="1">
            <a:off x="8936967" y="4757538"/>
            <a:ext cx="592635" cy="1230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5" name="Скругленный прямоугольник 20">
            <a:extLst>
              <a:ext uri="{FF2B5EF4-FFF2-40B4-BE49-F238E27FC236}">
                <a16:creationId xmlns:a16="http://schemas.microsoft.com/office/drawing/2014/main" id="{C92CDF6E-0AD0-4B3E-84DE-5F76CAEF1D48}"/>
              </a:ext>
            </a:extLst>
          </p:cNvPr>
          <p:cNvSpPr/>
          <p:nvPr/>
        </p:nvSpPr>
        <p:spPr>
          <a:xfrm>
            <a:off x="3454400" y="4094508"/>
            <a:ext cx="2563670" cy="1383864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1600" b="1" dirty="0">
                <a:solidFill>
                  <a:schemeClr val="accent6"/>
                </a:solidFill>
                <a:cs typeface="Times New Roman" panose="02020603050405020304" charset="0"/>
              </a:rPr>
              <a:t>Прогнозирование и интерпретация результатов</a:t>
            </a:r>
            <a:endParaRPr lang="en-US" altLang="en-US" sz="1600" b="1" dirty="0">
              <a:solidFill>
                <a:schemeClr val="accent6"/>
              </a:solidFill>
              <a:cs typeface="Times New Roman" panose="0202060305040502030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EEC0B02-C21A-45D8-A015-AC7BE796C72C}"/>
              </a:ext>
            </a:extLst>
          </p:cNvPr>
          <p:cNvSpPr txBox="1"/>
          <p:nvPr/>
        </p:nvSpPr>
        <p:spPr>
          <a:xfrm>
            <a:off x="3723710" y="5071225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5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4894139-2F50-4487-98AA-5481CDE77406}"/>
              </a:ext>
            </a:extLst>
          </p:cNvPr>
          <p:cNvSpPr txBox="1"/>
          <p:nvPr/>
        </p:nvSpPr>
        <p:spPr>
          <a:xfrm>
            <a:off x="6581921" y="5112300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6</a:t>
            </a:r>
            <a:endParaRPr kumimoji="0" lang="ru-RU" sz="200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160718582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00EFE5AC-BE65-44AE-A530-FA486560CC88}"/>
              </a:ext>
            </a:extLst>
          </p:cNvPr>
          <p:cNvSpPr/>
          <p:nvPr/>
        </p:nvSpPr>
        <p:spPr>
          <a:xfrm>
            <a:off x="889624" y="1765991"/>
            <a:ext cx="2624649" cy="64770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23AAC9-171C-4AAE-9B42-B49ADE2EB21B}"/>
              </a:ext>
            </a:extLst>
          </p:cNvPr>
          <p:cNvSpPr txBox="1"/>
          <p:nvPr/>
        </p:nvSpPr>
        <p:spPr>
          <a:xfrm>
            <a:off x="1203550" y="1702275"/>
            <a:ext cx="1996796" cy="7080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000" b="1" dirty="0">
                <a:solidFill>
                  <a:srgbClr val="007DFF"/>
                </a:solidFill>
                <a:sym typeface="CoFo Sans"/>
              </a:rPr>
              <a:t>Основные</a:t>
            </a:r>
            <a:endParaRPr kumimoji="0" lang="ru-RU" sz="3000" b="1" i="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F9BF4E5A-E2E8-4307-89EB-8355C0224BC3}"/>
              </a:ext>
            </a:extLst>
          </p:cNvPr>
          <p:cNvSpPr/>
          <p:nvPr/>
        </p:nvSpPr>
        <p:spPr>
          <a:xfrm>
            <a:off x="4655257" y="1732366"/>
            <a:ext cx="3023737" cy="64466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2E6B16-A016-4555-9D25-0AE42089270F}"/>
              </a:ext>
            </a:extLst>
          </p:cNvPr>
          <p:cNvSpPr txBox="1"/>
          <p:nvPr/>
        </p:nvSpPr>
        <p:spPr>
          <a:xfrm>
            <a:off x="4710019" y="1702275"/>
            <a:ext cx="2911339" cy="6260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Статистика и </a:t>
            </a: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ML</a:t>
            </a:r>
            <a:endParaRPr kumimoji="0" lang="ru-RU" sz="2400" b="1" i="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6B94CDA9-FF15-43DE-8DA7-585A4AD7D086}"/>
              </a:ext>
            </a:extLst>
          </p:cNvPr>
          <p:cNvSpPr/>
          <p:nvPr/>
        </p:nvSpPr>
        <p:spPr>
          <a:xfrm>
            <a:off x="486945" y="2784842"/>
            <a:ext cx="3530584" cy="295416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09144B97-7C35-44FC-BEA9-8632F7FF3528}"/>
              </a:ext>
            </a:extLst>
          </p:cNvPr>
          <p:cNvSpPr/>
          <p:nvPr/>
        </p:nvSpPr>
        <p:spPr>
          <a:xfrm>
            <a:off x="4457228" y="2760126"/>
            <a:ext cx="3530584" cy="295416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53815A65-695D-476D-B4EE-82BFE6FA815F}"/>
              </a:ext>
            </a:extLst>
          </p:cNvPr>
          <p:cNvSpPr/>
          <p:nvPr/>
        </p:nvSpPr>
        <p:spPr>
          <a:xfrm>
            <a:off x="304693" y="394994"/>
            <a:ext cx="5450007" cy="70806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4A733364-387E-46B7-8CB6-5B24751425EA}"/>
              </a:ext>
            </a:extLst>
          </p:cNvPr>
          <p:cNvSpPr txBox="1">
            <a:spLocks/>
          </p:cNvSpPr>
          <p:nvPr/>
        </p:nvSpPr>
        <p:spPr>
          <a:xfrm>
            <a:off x="423226" y="534666"/>
            <a:ext cx="5791307" cy="860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4127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1pPr>
            <a:lvl2pPr marL="0" marR="0" indent="114306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2pPr>
            <a:lvl3pPr marL="0" marR="0" indent="228611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3pPr>
            <a:lvl4pPr marL="0" marR="0" indent="342917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4pPr>
            <a:lvl5pPr marL="0" marR="0" indent="457223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5pPr>
            <a:lvl6pPr marL="0" marR="0" indent="571529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6pPr>
            <a:lvl7pPr marL="0" marR="0" indent="685834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7pPr>
            <a:lvl8pPr marL="0" marR="0" indent="800140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8pPr>
            <a:lvl9pPr marL="0" marR="0" indent="914446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9pPr>
          </a:lstStyle>
          <a:p>
            <a:r>
              <a:rPr lang="ru-RU" sz="3200" kern="0" dirty="0">
                <a:solidFill>
                  <a:srgbClr val="007DFF"/>
                </a:solidFill>
              </a:rPr>
              <a:t>Используемые библиотеки</a:t>
            </a:r>
            <a:endParaRPr lang="ru-RU" sz="3200" kern="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2F2F61-22A4-43B8-A0D1-9F47CF5018D9}"/>
              </a:ext>
            </a:extLst>
          </p:cNvPr>
          <p:cNvSpPr txBox="1"/>
          <p:nvPr/>
        </p:nvSpPr>
        <p:spPr>
          <a:xfrm>
            <a:off x="639944" y="2781488"/>
            <a:ext cx="3467283" cy="27443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000" b="1" dirty="0">
                <a:solidFill>
                  <a:srgbClr val="007DFF"/>
                </a:solidFill>
                <a:sym typeface="CoFo Sans"/>
              </a:rPr>
              <a:t>warnings, requests, numpy, pandas, seaborn, matplotlib, BytesIO, datetime.</a:t>
            </a:r>
            <a:endParaRPr kumimoji="0" lang="ru-RU" sz="3000" b="1" i="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67641B-F0AF-4C10-8352-C0A7F56A7425}"/>
              </a:ext>
            </a:extLst>
          </p:cNvPr>
          <p:cNvSpPr txBox="1"/>
          <p:nvPr/>
        </p:nvSpPr>
        <p:spPr>
          <a:xfrm>
            <a:off x="4599803" y="2832431"/>
            <a:ext cx="3440887" cy="27802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1828800" hangingPunct="0">
              <a:lnSpc>
                <a:spcPct val="110000"/>
              </a:lnSpc>
              <a:spcBef>
                <a:spcPts val="800"/>
              </a:spcBef>
            </a:pPr>
            <a:r>
              <a:rPr lang="en-US" sz="2800" b="1" dirty="0">
                <a:solidFill>
                  <a:srgbClr val="007DFF"/>
                </a:solidFill>
                <a:sym typeface="CoFo Sans"/>
              </a:rPr>
              <a:t>Statsmodels</a:t>
            </a:r>
            <a:r>
              <a:rPr lang="ru-RU" sz="2800" b="1" dirty="0">
                <a:solidFill>
                  <a:srgbClr val="007DFF"/>
                </a:solidFill>
                <a:sym typeface="CoFo Sans"/>
              </a:rPr>
              <a:t> </a:t>
            </a:r>
            <a:r>
              <a:rPr lang="en-US" sz="2800" b="1" dirty="0">
                <a:solidFill>
                  <a:srgbClr val="007DFF"/>
                </a:solidFill>
                <a:sym typeface="CoFo Sans"/>
              </a:rPr>
              <a:t>(ARIMA, SARIMAX, ACF/PACF, </a:t>
            </a:r>
            <a:r>
              <a:rPr lang="ru-RU" sz="2800" b="1" dirty="0">
                <a:solidFill>
                  <a:srgbClr val="007DFF"/>
                </a:solidFill>
                <a:sym typeface="CoFo Sans"/>
              </a:rPr>
              <a:t>декомпозиция)</a:t>
            </a:r>
            <a:r>
              <a:rPr lang="en-US" sz="2800" b="1" dirty="0">
                <a:solidFill>
                  <a:srgbClr val="007DFF"/>
                </a:solidFill>
                <a:sym typeface="CoFo Sans"/>
              </a:rPr>
              <a:t>, </a:t>
            </a:r>
            <a:endParaRPr lang="ru-RU" sz="2800" b="1" dirty="0">
              <a:solidFill>
                <a:srgbClr val="007DFF"/>
              </a:solidFill>
              <a:sym typeface="CoFo Sans"/>
            </a:endParaRPr>
          </a:p>
          <a:p>
            <a:pPr defTabSz="1828800" hangingPunct="0">
              <a:lnSpc>
                <a:spcPct val="110000"/>
              </a:lnSpc>
              <a:spcBef>
                <a:spcPts val="800"/>
              </a:spcBef>
            </a:pPr>
            <a:r>
              <a:rPr lang="en-US" sz="2800" b="1" dirty="0">
                <a:solidFill>
                  <a:srgbClr val="007DFF"/>
                </a:solidFill>
                <a:sym typeface="CoFo Sans"/>
              </a:rPr>
              <a:t>sklearn</a:t>
            </a:r>
            <a:endParaRPr kumimoji="0" lang="ru-RU" sz="2800" b="1" i="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228261A6-B204-4696-A21A-8E5B841469ED}"/>
              </a:ext>
            </a:extLst>
          </p:cNvPr>
          <p:cNvSpPr/>
          <p:nvPr/>
        </p:nvSpPr>
        <p:spPr>
          <a:xfrm>
            <a:off x="8622967" y="1708341"/>
            <a:ext cx="3023737" cy="64466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16C71F-28D4-488A-A1FF-7C39C86F26CE}"/>
              </a:ext>
            </a:extLst>
          </p:cNvPr>
          <p:cNvSpPr txBox="1"/>
          <p:nvPr/>
        </p:nvSpPr>
        <p:spPr>
          <a:xfrm>
            <a:off x="8677729" y="1678250"/>
            <a:ext cx="2911339" cy="6260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Временные ряды</a:t>
            </a:r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202EA0E6-0D3F-4B7E-BE9E-9C5220AB41A4}"/>
              </a:ext>
            </a:extLst>
          </p:cNvPr>
          <p:cNvSpPr/>
          <p:nvPr/>
        </p:nvSpPr>
        <p:spPr>
          <a:xfrm>
            <a:off x="8453909" y="2784842"/>
            <a:ext cx="3530584" cy="295416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2A0216-9F18-4B84-8416-EC9FFC4E4FE5}"/>
              </a:ext>
            </a:extLst>
          </p:cNvPr>
          <p:cNvSpPr txBox="1"/>
          <p:nvPr/>
        </p:nvSpPr>
        <p:spPr>
          <a:xfrm>
            <a:off x="8622967" y="2729678"/>
            <a:ext cx="3467283" cy="28479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>
                <a:solidFill>
                  <a:srgbClr val="007DFF"/>
                </a:solidFill>
                <a:sym typeface="CoFo Sans"/>
              </a:rPr>
              <a:t>Pmdarima</a:t>
            </a:r>
            <a:endParaRPr lang="ru-RU" sz="2800" b="1" dirty="0">
              <a:solidFill>
                <a:srgbClr val="007DFF"/>
              </a:solidFill>
              <a:sym typeface="CoFo Sans"/>
            </a:endParaRP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>
                <a:solidFill>
                  <a:srgbClr val="007DFF"/>
                </a:solidFill>
                <a:sym typeface="CoFo Sans"/>
              </a:rPr>
              <a:t>(auto_arima)</a:t>
            </a:r>
            <a:r>
              <a:rPr lang="ru-RU" sz="2800" b="1" dirty="0">
                <a:solidFill>
                  <a:srgbClr val="007DFF"/>
                </a:solidFill>
                <a:sym typeface="CoFo Sans"/>
              </a:rPr>
              <a:t>,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prophet </a:t>
            </a:r>
            <a:r>
              <a:rPr kumimoji="0" lang="ru-RU" sz="2800" b="1" i="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(Прогнозирование временных рядов)</a:t>
            </a:r>
          </a:p>
        </p:txBody>
      </p:sp>
    </p:spTree>
    <p:extLst>
      <p:ext uri="{BB962C8B-B14F-4D97-AF65-F5344CB8AC3E}">
        <p14:creationId xmlns:p14="http://schemas.microsoft.com/office/powerpoint/2010/main" val="38423193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48DFCCCB-C3C7-42A6-BDC2-65B100A3F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337851"/>
            <a:ext cx="11302400" cy="647700"/>
          </a:xfrm>
        </p:spPr>
        <p:txBody>
          <a:bodyPr>
            <a:normAutofit/>
          </a:bodyPr>
          <a:lstStyle/>
          <a:p>
            <a:r>
              <a:rPr lang="ru-RU" sz="2800" dirty="0"/>
              <a:t>Просмотр предоставленных данных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4684A3E-E3BC-4ACD-B077-A64D7DB5F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213" y="1281852"/>
            <a:ext cx="8973802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73683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48DFCCCB-C3C7-42A6-BDC2-65B100A3F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337851"/>
            <a:ext cx="11302400" cy="647700"/>
          </a:xfrm>
        </p:spPr>
        <p:txBody>
          <a:bodyPr>
            <a:normAutofit/>
          </a:bodyPr>
          <a:lstStyle/>
          <a:p>
            <a:r>
              <a:rPr lang="ru-RU" sz="2800" dirty="0"/>
              <a:t>Просмотр предоставленных данных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C10054-DCAB-48CF-96B2-5BCA36778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86" y="1467397"/>
            <a:ext cx="4753067" cy="234036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C56E5B-701A-403C-A310-6817BD33D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949" y="1481126"/>
            <a:ext cx="4753067" cy="232664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4BF5B9C-2DE2-4695-92BC-11F30AEA8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580" y="4229030"/>
            <a:ext cx="4753067" cy="2291119"/>
          </a:xfrm>
          <a:prstGeom prst="rect">
            <a:avLst/>
          </a:prstGeom>
        </p:spPr>
      </p:pic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00EFE5AC-BE65-44AE-A530-FA486560CC88}"/>
              </a:ext>
            </a:extLst>
          </p:cNvPr>
          <p:cNvSpPr/>
          <p:nvPr/>
        </p:nvSpPr>
        <p:spPr>
          <a:xfrm>
            <a:off x="2116684" y="1005828"/>
            <a:ext cx="1996796" cy="65223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23AAC9-171C-4AAE-9B42-B49ADE2EB21B}"/>
              </a:ext>
            </a:extLst>
          </p:cNvPr>
          <p:cNvSpPr txBox="1"/>
          <p:nvPr/>
        </p:nvSpPr>
        <p:spPr>
          <a:xfrm>
            <a:off x="2491670" y="913986"/>
            <a:ext cx="1335698" cy="7130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000" b="1" i="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Тренд</a:t>
            </a: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F9BF4E5A-E2E8-4307-89EB-8355C0224BC3}"/>
              </a:ext>
            </a:extLst>
          </p:cNvPr>
          <p:cNvSpPr/>
          <p:nvPr/>
        </p:nvSpPr>
        <p:spPr>
          <a:xfrm>
            <a:off x="8078520" y="1005828"/>
            <a:ext cx="1996796" cy="65223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2E6B16-A016-4555-9D25-0AE42089270F}"/>
              </a:ext>
            </a:extLst>
          </p:cNvPr>
          <p:cNvSpPr txBox="1"/>
          <p:nvPr/>
        </p:nvSpPr>
        <p:spPr>
          <a:xfrm>
            <a:off x="8140758" y="964770"/>
            <a:ext cx="1934558" cy="6114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Сезонность</a:t>
            </a:r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6B94CDA9-FF15-43DE-8DA7-585A4AD7D086}"/>
              </a:ext>
            </a:extLst>
          </p:cNvPr>
          <p:cNvSpPr/>
          <p:nvPr/>
        </p:nvSpPr>
        <p:spPr>
          <a:xfrm>
            <a:off x="5225262" y="3889043"/>
            <a:ext cx="1996796" cy="65223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7D5AEF-578E-4728-867E-921566132E7D}"/>
              </a:ext>
            </a:extLst>
          </p:cNvPr>
          <p:cNvSpPr txBox="1"/>
          <p:nvPr/>
        </p:nvSpPr>
        <p:spPr>
          <a:xfrm>
            <a:off x="5225262" y="3804032"/>
            <a:ext cx="1996796" cy="7130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000" b="1" i="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Шум</a:t>
            </a:r>
          </a:p>
        </p:txBody>
      </p:sp>
    </p:spTree>
    <p:extLst>
      <p:ext uri="{BB962C8B-B14F-4D97-AF65-F5344CB8AC3E}">
        <p14:creationId xmlns:p14="http://schemas.microsoft.com/office/powerpoint/2010/main" val="21493939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Тема1" id="{D0CD2EF2-F081-534F-8DE3-C9E18D8807E4}" vid="{DC9C18EE-4480-0C46-B022-FA942297076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7992</TotalTime>
  <Words>300</Words>
  <Application>Microsoft Office PowerPoint</Application>
  <PresentationFormat>Широкоэкранный</PresentationFormat>
  <Paragraphs>73</Paragraphs>
  <Slides>15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CoFo Sans Regular</vt:lpstr>
      <vt:lpstr>Arial</vt:lpstr>
      <vt:lpstr>CoFo Sans Medium</vt:lpstr>
      <vt:lpstr>CoFo Sans</vt:lpstr>
      <vt:lpstr>Menlo</vt:lpstr>
      <vt:lpstr>Calibri</vt:lpstr>
      <vt:lpstr>Тема1</vt:lpstr>
      <vt:lpstr>Кейс: «Прогнозирование рыночных цен на арматуру»</vt:lpstr>
      <vt:lpstr>Цель кейса</vt:lpstr>
      <vt:lpstr>Над проектом работали</vt:lpstr>
      <vt:lpstr>Предоставленные данные</vt:lpstr>
      <vt:lpstr>Наши задачи</vt:lpstr>
      <vt:lpstr>Выполнение работы:</vt:lpstr>
      <vt:lpstr>Презентация PowerPoint</vt:lpstr>
      <vt:lpstr>Просмотр предоставленных данных</vt:lpstr>
      <vt:lpstr>Просмотр предоставленных данных</vt:lpstr>
      <vt:lpstr>Просмотр автокорреляции</vt:lpstr>
      <vt:lpstr>Сглаживание данных</vt:lpstr>
      <vt:lpstr>Презентация PowerPoint</vt:lpstr>
      <vt:lpstr>Презентация PowerPoint</vt:lpstr>
      <vt:lpstr>Презентация PowerPoint</vt:lpstr>
      <vt:lpstr>Демонстрация нашего продукта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для инвесторов ГК «Самолет»</dc:title>
  <dc:creator>Рукавишникова Александра</dc:creator>
  <cp:lastModifiedBy>User</cp:lastModifiedBy>
  <cp:revision>983</cp:revision>
  <dcterms:created xsi:type="dcterms:W3CDTF">2022-08-25T11:16:35Z</dcterms:created>
  <dcterms:modified xsi:type="dcterms:W3CDTF">2025-03-25T10:32:50Z</dcterms:modified>
</cp:coreProperties>
</file>